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67"/>
  </p:notesMasterIdLst>
  <p:sldIdLst>
    <p:sldId id="257" r:id="rId2"/>
    <p:sldId id="311" r:id="rId3"/>
    <p:sldId id="409" r:id="rId4"/>
    <p:sldId id="327" r:id="rId5"/>
    <p:sldId id="355" r:id="rId6"/>
    <p:sldId id="429" r:id="rId7"/>
    <p:sldId id="436" r:id="rId8"/>
    <p:sldId id="343" r:id="rId9"/>
    <p:sldId id="344" r:id="rId10"/>
    <p:sldId id="346" r:id="rId11"/>
    <p:sldId id="347" r:id="rId12"/>
    <p:sldId id="348" r:id="rId13"/>
    <p:sldId id="401" r:id="rId14"/>
    <p:sldId id="419" r:id="rId15"/>
    <p:sldId id="423" r:id="rId16"/>
    <p:sldId id="402" r:id="rId17"/>
    <p:sldId id="403" r:id="rId18"/>
    <p:sldId id="424" r:id="rId19"/>
    <p:sldId id="425" r:id="rId20"/>
    <p:sldId id="426" r:id="rId21"/>
    <p:sldId id="351" r:id="rId22"/>
    <p:sldId id="352" r:id="rId23"/>
    <p:sldId id="353" r:id="rId24"/>
    <p:sldId id="354" r:id="rId25"/>
    <p:sldId id="356" r:id="rId26"/>
    <p:sldId id="432" r:id="rId27"/>
    <p:sldId id="430" r:id="rId28"/>
    <p:sldId id="431" r:id="rId29"/>
    <p:sldId id="434" r:id="rId30"/>
    <p:sldId id="433" r:id="rId31"/>
    <p:sldId id="361" r:id="rId32"/>
    <p:sldId id="362" r:id="rId33"/>
    <p:sldId id="364" r:id="rId34"/>
    <p:sldId id="365" r:id="rId35"/>
    <p:sldId id="366" r:id="rId36"/>
    <p:sldId id="404" r:id="rId37"/>
    <p:sldId id="406" r:id="rId38"/>
    <p:sldId id="408" r:id="rId39"/>
    <p:sldId id="372" r:id="rId40"/>
    <p:sldId id="373" r:id="rId41"/>
    <p:sldId id="375" r:id="rId42"/>
    <p:sldId id="376" r:id="rId43"/>
    <p:sldId id="377" r:id="rId44"/>
    <p:sldId id="378" r:id="rId45"/>
    <p:sldId id="379" r:id="rId46"/>
    <p:sldId id="380" r:id="rId47"/>
    <p:sldId id="381" r:id="rId48"/>
    <p:sldId id="383" r:id="rId49"/>
    <p:sldId id="410" r:id="rId50"/>
    <p:sldId id="411" r:id="rId51"/>
    <p:sldId id="412" r:id="rId52"/>
    <p:sldId id="413" r:id="rId53"/>
    <p:sldId id="385" r:id="rId54"/>
    <p:sldId id="386" r:id="rId55"/>
    <p:sldId id="387" r:id="rId56"/>
    <p:sldId id="388" r:id="rId57"/>
    <p:sldId id="389" r:id="rId58"/>
    <p:sldId id="390" r:id="rId59"/>
    <p:sldId id="391" r:id="rId60"/>
    <p:sldId id="394" r:id="rId61"/>
    <p:sldId id="395" r:id="rId62"/>
    <p:sldId id="414" r:id="rId63"/>
    <p:sldId id="415" r:id="rId64"/>
    <p:sldId id="416" r:id="rId65"/>
    <p:sldId id="397" r:id="rId66"/>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318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6477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8636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079500" indent="-2159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7C9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903" autoAdjust="0"/>
  </p:normalViewPr>
  <p:slideViewPr>
    <p:cSldViewPr>
      <p:cViewPr varScale="1">
        <p:scale>
          <a:sx n="78" d="100"/>
          <a:sy n="78" d="100"/>
        </p:scale>
        <p:origin x="1302" y="102"/>
      </p:cViewPr>
      <p:guideLst>
        <p:guide orient="horz" pos="2160"/>
        <p:guide pos="2880"/>
      </p:guideLst>
    </p:cSldViewPr>
  </p:slideViewPr>
  <p:outlineViewPr>
    <p:cViewPr varScale="1">
      <p:scale>
        <a:sx n="170" d="200"/>
        <a:sy n="170" d="200"/>
      </p:scale>
      <p:origin x="-780" y="-84"/>
    </p:cViewPr>
    <p:sldLst>
      <p:sld r:id="rId1" collapse="1"/>
      <p:sld r:id="rId2" collapse="1"/>
    </p:sldLst>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_rels/viewProps.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C8923-BA52-43D0-B59D-9592C14D74C6}" type="doc">
      <dgm:prSet loTypeId="urn:microsoft.com/office/officeart/2005/8/layout/default#2" loCatId="list" qsTypeId="urn:microsoft.com/office/officeart/2005/8/quickstyle/simple1" qsCatId="simple" csTypeId="urn:microsoft.com/office/officeart/2005/8/colors/accent6_3" csCatId="accent6" phldr="1"/>
      <dgm:spPr/>
      <dgm:t>
        <a:bodyPr/>
        <a:lstStyle/>
        <a:p>
          <a:endParaRPr lang="en-US"/>
        </a:p>
      </dgm:t>
    </dgm:pt>
    <dgm:pt modelId="{A6C9F65E-5DCD-4E6A-B899-9DA5DBFB79FC}">
      <dgm:prSet phldrT="[Text]"/>
      <dgm:spPr/>
      <dgm:t>
        <a:bodyPr/>
        <a:lstStyle/>
        <a:p>
          <a:r>
            <a:rPr lang="en-US" altLang="en-US" dirty="0"/>
            <a:t>Quality programs </a:t>
          </a:r>
        </a:p>
      </dgm:t>
    </dgm:pt>
    <dgm:pt modelId="{BBD8A1B2-87DC-480C-863A-6925B79DE389}" type="parTrans" cxnId="{F26BFB1B-03C2-4F14-A6EB-750FB5FE4D64}">
      <dgm:prSet/>
      <dgm:spPr/>
      <dgm:t>
        <a:bodyPr/>
        <a:lstStyle/>
        <a:p>
          <a:endParaRPr lang="en-US"/>
        </a:p>
      </dgm:t>
    </dgm:pt>
    <dgm:pt modelId="{EB9C97A9-6156-44EE-8FB8-561DAD344B62}" type="sibTrans" cxnId="{F26BFB1B-03C2-4F14-A6EB-750FB5FE4D64}">
      <dgm:prSet/>
      <dgm:spPr/>
      <dgm:t>
        <a:bodyPr/>
        <a:lstStyle/>
        <a:p>
          <a:endParaRPr lang="en-US"/>
        </a:p>
      </dgm:t>
    </dgm:pt>
    <dgm:pt modelId="{0E66556E-12C1-4492-A419-04DED45E92AE}">
      <dgm:prSet phldrT="[Text]"/>
      <dgm:spPr/>
      <dgm:t>
        <a:bodyPr/>
        <a:lstStyle/>
        <a:p>
          <a:r>
            <a:rPr lang="en-US" altLang="en-US" dirty="0"/>
            <a:t>Process redesign</a:t>
          </a:r>
          <a:endParaRPr lang="en-US" dirty="0"/>
        </a:p>
      </dgm:t>
    </dgm:pt>
    <dgm:pt modelId="{0FC253BB-946F-43D2-8871-1735804DF9A6}" type="parTrans" cxnId="{637A2015-C34F-4E9B-B8E6-3B5C5DEC0B25}">
      <dgm:prSet/>
      <dgm:spPr/>
      <dgm:t>
        <a:bodyPr/>
        <a:lstStyle/>
        <a:p>
          <a:endParaRPr lang="en-US"/>
        </a:p>
      </dgm:t>
    </dgm:pt>
    <dgm:pt modelId="{B83D7C3E-39E8-4CA1-8862-3EBC8F4246B6}" type="sibTrans" cxnId="{637A2015-C34F-4E9B-B8E6-3B5C5DEC0B25}">
      <dgm:prSet/>
      <dgm:spPr/>
      <dgm:t>
        <a:bodyPr/>
        <a:lstStyle/>
        <a:p>
          <a:endParaRPr lang="en-US"/>
        </a:p>
      </dgm:t>
    </dgm:pt>
    <dgm:pt modelId="{77F2E22C-3C27-4451-B0BC-898CE1ADDF10}">
      <dgm:prSet phldrT="[Text]"/>
      <dgm:spPr/>
      <dgm:t>
        <a:bodyPr/>
        <a:lstStyle/>
        <a:p>
          <a:r>
            <a:rPr lang="en-US" altLang="en-US" dirty="0"/>
            <a:t>Supply chain management</a:t>
          </a:r>
          <a:endParaRPr lang="en-US" dirty="0"/>
        </a:p>
      </dgm:t>
    </dgm:pt>
    <dgm:pt modelId="{253370C8-2B26-4D26-9750-BD5A193EBB64}" type="parTrans" cxnId="{39CE19A5-5270-4F0A-AC37-A023C9C95ECB}">
      <dgm:prSet/>
      <dgm:spPr/>
      <dgm:t>
        <a:bodyPr/>
        <a:lstStyle/>
        <a:p>
          <a:endParaRPr lang="en-US"/>
        </a:p>
      </dgm:t>
    </dgm:pt>
    <dgm:pt modelId="{54404A29-CE37-4FED-8357-4720505DE02D}" type="sibTrans" cxnId="{39CE19A5-5270-4F0A-AC37-A023C9C95ECB}">
      <dgm:prSet/>
      <dgm:spPr/>
      <dgm:t>
        <a:bodyPr/>
        <a:lstStyle/>
        <a:p>
          <a:endParaRPr lang="en-US"/>
        </a:p>
      </dgm:t>
    </dgm:pt>
    <dgm:pt modelId="{CB3519F2-5BB1-4CBB-B4B4-AA2EA02084EF}">
      <dgm:prSet phldrT="[Text]"/>
      <dgm:spPr/>
      <dgm:t>
        <a:bodyPr/>
        <a:lstStyle/>
        <a:p>
          <a:r>
            <a:rPr lang="en-US" altLang="en-US" dirty="0"/>
            <a:t>Factory automation</a:t>
          </a:r>
          <a:endParaRPr lang="en-US" dirty="0"/>
        </a:p>
      </dgm:t>
    </dgm:pt>
    <dgm:pt modelId="{29581097-38E6-4322-AA9E-560BF6ED9D0C}" type="parTrans" cxnId="{AE5CB0F2-1202-4894-8B67-5202AC60202A}">
      <dgm:prSet/>
      <dgm:spPr/>
      <dgm:t>
        <a:bodyPr/>
        <a:lstStyle/>
        <a:p>
          <a:endParaRPr lang="en-US"/>
        </a:p>
      </dgm:t>
    </dgm:pt>
    <dgm:pt modelId="{06001625-4476-4F85-8377-D9C352450EE4}" type="sibTrans" cxnId="{AE5CB0F2-1202-4894-8B67-5202AC60202A}">
      <dgm:prSet/>
      <dgm:spPr/>
      <dgm:t>
        <a:bodyPr/>
        <a:lstStyle/>
        <a:p>
          <a:endParaRPr lang="en-US"/>
        </a:p>
      </dgm:t>
    </dgm:pt>
    <dgm:pt modelId="{7E92A456-FB4B-4FC3-BF44-ECB320471CAB}">
      <dgm:prSet phldrT="[Text]"/>
      <dgm:spPr/>
      <dgm:t>
        <a:bodyPr/>
        <a:lstStyle/>
        <a:p>
          <a:r>
            <a:rPr lang="en-US" altLang="en-US" dirty="0"/>
            <a:t>Service operations</a:t>
          </a:r>
          <a:endParaRPr lang="en-US" dirty="0"/>
        </a:p>
      </dgm:t>
    </dgm:pt>
    <dgm:pt modelId="{C5737209-811D-4D02-8AA4-71986E19BE13}" type="parTrans" cxnId="{B3AFF819-0B02-4FC3-985E-DA4B9AA3AE3D}">
      <dgm:prSet/>
      <dgm:spPr/>
      <dgm:t>
        <a:bodyPr/>
        <a:lstStyle/>
        <a:p>
          <a:endParaRPr lang="en-US"/>
        </a:p>
      </dgm:t>
    </dgm:pt>
    <dgm:pt modelId="{FD972182-74E0-4768-9C06-217D1482AB34}" type="sibTrans" cxnId="{B3AFF819-0B02-4FC3-985E-DA4B9AA3AE3D}">
      <dgm:prSet/>
      <dgm:spPr/>
      <dgm:t>
        <a:bodyPr/>
        <a:lstStyle/>
        <a:p>
          <a:endParaRPr lang="en-US"/>
        </a:p>
      </dgm:t>
    </dgm:pt>
    <dgm:pt modelId="{8B78B07B-FEDF-4135-8FAD-FB6CA0E8DBB1}" type="pres">
      <dgm:prSet presAssocID="{476C8923-BA52-43D0-B59D-9592C14D74C6}" presName="diagram" presStyleCnt="0">
        <dgm:presLayoutVars>
          <dgm:dir/>
          <dgm:resizeHandles val="exact"/>
        </dgm:presLayoutVars>
      </dgm:prSet>
      <dgm:spPr/>
      <dgm:t>
        <a:bodyPr/>
        <a:lstStyle/>
        <a:p>
          <a:endParaRPr lang="en-US"/>
        </a:p>
      </dgm:t>
    </dgm:pt>
    <dgm:pt modelId="{B41A4989-140D-45A7-A9D8-7952B4226D17}" type="pres">
      <dgm:prSet presAssocID="{A6C9F65E-5DCD-4E6A-B899-9DA5DBFB79FC}" presName="node" presStyleLbl="node1" presStyleIdx="0" presStyleCnt="5">
        <dgm:presLayoutVars>
          <dgm:bulletEnabled val="1"/>
        </dgm:presLayoutVars>
      </dgm:prSet>
      <dgm:spPr>
        <a:prstGeom prst="roundRect">
          <a:avLst/>
        </a:prstGeom>
      </dgm:spPr>
      <dgm:t>
        <a:bodyPr/>
        <a:lstStyle/>
        <a:p>
          <a:endParaRPr lang="en-US"/>
        </a:p>
      </dgm:t>
    </dgm:pt>
    <dgm:pt modelId="{A63F1A1A-E35E-4A46-B7FD-F72D562A9F7D}" type="pres">
      <dgm:prSet presAssocID="{EB9C97A9-6156-44EE-8FB8-561DAD344B62}" presName="sibTrans" presStyleCnt="0"/>
      <dgm:spPr/>
    </dgm:pt>
    <dgm:pt modelId="{D61628A0-0FB3-48C0-9DF0-379C789E4DA7}" type="pres">
      <dgm:prSet presAssocID="{0E66556E-12C1-4492-A419-04DED45E92AE}" presName="node" presStyleLbl="node1" presStyleIdx="1" presStyleCnt="5">
        <dgm:presLayoutVars>
          <dgm:bulletEnabled val="1"/>
        </dgm:presLayoutVars>
      </dgm:prSet>
      <dgm:spPr>
        <a:prstGeom prst="roundRect">
          <a:avLst/>
        </a:prstGeom>
      </dgm:spPr>
      <dgm:t>
        <a:bodyPr/>
        <a:lstStyle/>
        <a:p>
          <a:endParaRPr lang="en-US"/>
        </a:p>
      </dgm:t>
    </dgm:pt>
    <dgm:pt modelId="{CC4400BE-E6A1-4B8D-AC69-2586AB51F873}" type="pres">
      <dgm:prSet presAssocID="{B83D7C3E-39E8-4CA1-8862-3EBC8F4246B6}" presName="sibTrans" presStyleCnt="0"/>
      <dgm:spPr/>
    </dgm:pt>
    <dgm:pt modelId="{235A8782-A18E-4E69-85E6-F7BFD2A63E3E}" type="pres">
      <dgm:prSet presAssocID="{77F2E22C-3C27-4451-B0BC-898CE1ADDF10}" presName="node" presStyleLbl="node1" presStyleIdx="2" presStyleCnt="5">
        <dgm:presLayoutVars>
          <dgm:bulletEnabled val="1"/>
        </dgm:presLayoutVars>
      </dgm:prSet>
      <dgm:spPr>
        <a:prstGeom prst="roundRect">
          <a:avLst/>
        </a:prstGeom>
      </dgm:spPr>
      <dgm:t>
        <a:bodyPr/>
        <a:lstStyle/>
        <a:p>
          <a:endParaRPr lang="en-US"/>
        </a:p>
      </dgm:t>
    </dgm:pt>
    <dgm:pt modelId="{4EE1BFE9-8C8D-4F1B-A726-028B74EA9450}" type="pres">
      <dgm:prSet presAssocID="{54404A29-CE37-4FED-8357-4720505DE02D}" presName="sibTrans" presStyleCnt="0"/>
      <dgm:spPr/>
    </dgm:pt>
    <dgm:pt modelId="{80D01D29-5427-406B-B008-A1CA1F542590}" type="pres">
      <dgm:prSet presAssocID="{CB3519F2-5BB1-4CBB-B4B4-AA2EA02084EF}" presName="node" presStyleLbl="node1" presStyleIdx="3" presStyleCnt="5">
        <dgm:presLayoutVars>
          <dgm:bulletEnabled val="1"/>
        </dgm:presLayoutVars>
      </dgm:prSet>
      <dgm:spPr>
        <a:prstGeom prst="roundRect">
          <a:avLst/>
        </a:prstGeom>
      </dgm:spPr>
      <dgm:t>
        <a:bodyPr/>
        <a:lstStyle/>
        <a:p>
          <a:endParaRPr lang="en-US"/>
        </a:p>
      </dgm:t>
    </dgm:pt>
    <dgm:pt modelId="{1714FE40-EF9B-40C8-BEC2-02FC233B71B7}" type="pres">
      <dgm:prSet presAssocID="{06001625-4476-4F85-8377-D9C352450EE4}" presName="sibTrans" presStyleCnt="0"/>
      <dgm:spPr/>
    </dgm:pt>
    <dgm:pt modelId="{04F183CF-0606-4B81-AA0E-EDE73C1CD476}" type="pres">
      <dgm:prSet presAssocID="{7E92A456-FB4B-4FC3-BF44-ECB320471CAB}" presName="node" presStyleLbl="node1" presStyleIdx="4" presStyleCnt="5">
        <dgm:presLayoutVars>
          <dgm:bulletEnabled val="1"/>
        </dgm:presLayoutVars>
      </dgm:prSet>
      <dgm:spPr>
        <a:prstGeom prst="roundRect">
          <a:avLst/>
        </a:prstGeom>
      </dgm:spPr>
      <dgm:t>
        <a:bodyPr/>
        <a:lstStyle/>
        <a:p>
          <a:endParaRPr lang="en-US"/>
        </a:p>
      </dgm:t>
    </dgm:pt>
  </dgm:ptLst>
  <dgm:cxnLst>
    <dgm:cxn modelId="{B3AFF819-0B02-4FC3-985E-DA4B9AA3AE3D}" srcId="{476C8923-BA52-43D0-B59D-9592C14D74C6}" destId="{7E92A456-FB4B-4FC3-BF44-ECB320471CAB}" srcOrd="4" destOrd="0" parTransId="{C5737209-811D-4D02-8AA4-71986E19BE13}" sibTransId="{FD972182-74E0-4768-9C06-217D1482AB34}"/>
    <dgm:cxn modelId="{39CE19A5-5270-4F0A-AC37-A023C9C95ECB}" srcId="{476C8923-BA52-43D0-B59D-9592C14D74C6}" destId="{77F2E22C-3C27-4451-B0BC-898CE1ADDF10}" srcOrd="2" destOrd="0" parTransId="{253370C8-2B26-4D26-9750-BD5A193EBB64}" sibTransId="{54404A29-CE37-4FED-8357-4720505DE02D}"/>
    <dgm:cxn modelId="{0F644C3E-3A55-434F-9641-0767A2DDAF59}" type="presOf" srcId="{CB3519F2-5BB1-4CBB-B4B4-AA2EA02084EF}" destId="{80D01D29-5427-406B-B008-A1CA1F542590}" srcOrd="0" destOrd="0" presId="urn:microsoft.com/office/officeart/2005/8/layout/default#2"/>
    <dgm:cxn modelId="{AE5CB0F2-1202-4894-8B67-5202AC60202A}" srcId="{476C8923-BA52-43D0-B59D-9592C14D74C6}" destId="{CB3519F2-5BB1-4CBB-B4B4-AA2EA02084EF}" srcOrd="3" destOrd="0" parTransId="{29581097-38E6-4322-AA9E-560BF6ED9D0C}" sibTransId="{06001625-4476-4F85-8377-D9C352450EE4}"/>
    <dgm:cxn modelId="{14004E80-944D-462C-99AC-68D71C9DE324}" type="presOf" srcId="{77F2E22C-3C27-4451-B0BC-898CE1ADDF10}" destId="{235A8782-A18E-4E69-85E6-F7BFD2A63E3E}" srcOrd="0" destOrd="0" presId="urn:microsoft.com/office/officeart/2005/8/layout/default#2"/>
    <dgm:cxn modelId="{F71F9C81-265B-432F-8711-7388E0D6AD8D}" type="presOf" srcId="{0E66556E-12C1-4492-A419-04DED45E92AE}" destId="{D61628A0-0FB3-48C0-9DF0-379C789E4DA7}" srcOrd="0" destOrd="0" presId="urn:microsoft.com/office/officeart/2005/8/layout/default#2"/>
    <dgm:cxn modelId="{10EC712C-F8A4-4ED0-A1EF-3B62CE5E7D4F}" type="presOf" srcId="{A6C9F65E-5DCD-4E6A-B899-9DA5DBFB79FC}" destId="{B41A4989-140D-45A7-A9D8-7952B4226D17}" srcOrd="0" destOrd="0" presId="urn:microsoft.com/office/officeart/2005/8/layout/default#2"/>
    <dgm:cxn modelId="{673CA5DA-E593-42D4-B80E-1D04D8549E5F}" type="presOf" srcId="{7E92A456-FB4B-4FC3-BF44-ECB320471CAB}" destId="{04F183CF-0606-4B81-AA0E-EDE73C1CD476}" srcOrd="0" destOrd="0" presId="urn:microsoft.com/office/officeart/2005/8/layout/default#2"/>
    <dgm:cxn modelId="{B636B1D4-074A-4F06-899D-6934D2C5620F}" type="presOf" srcId="{476C8923-BA52-43D0-B59D-9592C14D74C6}" destId="{8B78B07B-FEDF-4135-8FAD-FB6CA0E8DBB1}" srcOrd="0" destOrd="0" presId="urn:microsoft.com/office/officeart/2005/8/layout/default#2"/>
    <dgm:cxn modelId="{F26BFB1B-03C2-4F14-A6EB-750FB5FE4D64}" srcId="{476C8923-BA52-43D0-B59D-9592C14D74C6}" destId="{A6C9F65E-5DCD-4E6A-B899-9DA5DBFB79FC}" srcOrd="0" destOrd="0" parTransId="{BBD8A1B2-87DC-480C-863A-6925B79DE389}" sibTransId="{EB9C97A9-6156-44EE-8FB8-561DAD344B62}"/>
    <dgm:cxn modelId="{637A2015-C34F-4E9B-B8E6-3B5C5DEC0B25}" srcId="{476C8923-BA52-43D0-B59D-9592C14D74C6}" destId="{0E66556E-12C1-4492-A419-04DED45E92AE}" srcOrd="1" destOrd="0" parTransId="{0FC253BB-946F-43D2-8871-1735804DF9A6}" sibTransId="{B83D7C3E-39E8-4CA1-8862-3EBC8F4246B6}"/>
    <dgm:cxn modelId="{855D369E-948A-4C75-B471-6B1AFA19FD84}" type="presParOf" srcId="{8B78B07B-FEDF-4135-8FAD-FB6CA0E8DBB1}" destId="{B41A4989-140D-45A7-A9D8-7952B4226D17}" srcOrd="0" destOrd="0" presId="urn:microsoft.com/office/officeart/2005/8/layout/default#2"/>
    <dgm:cxn modelId="{3DE34020-49D3-4BD4-A69B-57DF5A4DFDC2}" type="presParOf" srcId="{8B78B07B-FEDF-4135-8FAD-FB6CA0E8DBB1}" destId="{A63F1A1A-E35E-4A46-B7FD-F72D562A9F7D}" srcOrd="1" destOrd="0" presId="urn:microsoft.com/office/officeart/2005/8/layout/default#2"/>
    <dgm:cxn modelId="{39BB5096-3812-42FF-8C20-35B6D7B66C3A}" type="presParOf" srcId="{8B78B07B-FEDF-4135-8FAD-FB6CA0E8DBB1}" destId="{D61628A0-0FB3-48C0-9DF0-379C789E4DA7}" srcOrd="2" destOrd="0" presId="urn:microsoft.com/office/officeart/2005/8/layout/default#2"/>
    <dgm:cxn modelId="{311A27A1-3C76-4F36-8B67-2CAF758C5019}" type="presParOf" srcId="{8B78B07B-FEDF-4135-8FAD-FB6CA0E8DBB1}" destId="{CC4400BE-E6A1-4B8D-AC69-2586AB51F873}" srcOrd="3" destOrd="0" presId="urn:microsoft.com/office/officeart/2005/8/layout/default#2"/>
    <dgm:cxn modelId="{540A07C6-97E4-4296-81BF-0968C29A380D}" type="presParOf" srcId="{8B78B07B-FEDF-4135-8FAD-FB6CA0E8DBB1}" destId="{235A8782-A18E-4E69-85E6-F7BFD2A63E3E}" srcOrd="4" destOrd="0" presId="urn:microsoft.com/office/officeart/2005/8/layout/default#2"/>
    <dgm:cxn modelId="{1FF2FCB7-C251-4EE4-9A07-5BF5077C2C66}" type="presParOf" srcId="{8B78B07B-FEDF-4135-8FAD-FB6CA0E8DBB1}" destId="{4EE1BFE9-8C8D-4F1B-A726-028B74EA9450}" srcOrd="5" destOrd="0" presId="urn:microsoft.com/office/officeart/2005/8/layout/default#2"/>
    <dgm:cxn modelId="{AA276B2A-EC2C-4D07-A690-9CBE4DEA4CF9}" type="presParOf" srcId="{8B78B07B-FEDF-4135-8FAD-FB6CA0E8DBB1}" destId="{80D01D29-5427-406B-B008-A1CA1F542590}" srcOrd="6" destOrd="0" presId="urn:microsoft.com/office/officeart/2005/8/layout/default#2"/>
    <dgm:cxn modelId="{DA6F70E0-6C73-447B-9242-B6E84D1BF304}" type="presParOf" srcId="{8B78B07B-FEDF-4135-8FAD-FB6CA0E8DBB1}" destId="{1714FE40-EF9B-40C8-BEC2-02FC233B71B7}" srcOrd="7" destOrd="0" presId="urn:microsoft.com/office/officeart/2005/8/layout/default#2"/>
    <dgm:cxn modelId="{3B740255-3A6B-4778-B501-A1AF206B83DF}" type="presParOf" srcId="{8B78B07B-FEDF-4135-8FAD-FB6CA0E8DBB1}" destId="{04F183CF-0606-4B81-AA0E-EDE73C1CD476}" srcOrd="8"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DCB0EA-6096-40FC-8E15-53F24E045953}" type="doc">
      <dgm:prSet loTypeId="urn:microsoft.com/office/officeart/2005/8/layout/hProcess9" loCatId="process" qsTypeId="urn:microsoft.com/office/officeart/2005/8/quickstyle/simple1" qsCatId="simple" csTypeId="urn:microsoft.com/office/officeart/2005/8/colors/accent6_3" csCatId="accent6" phldr="1"/>
      <dgm:spPr/>
    </dgm:pt>
    <dgm:pt modelId="{CD6669BA-7EDC-4CF0-8BF6-8556F790270D}">
      <dgm:prSet phldrT="[Text]"/>
      <dgm:spPr/>
      <dgm:t>
        <a:bodyPr/>
        <a:lstStyle/>
        <a:p>
          <a:r>
            <a:rPr lang="en-US" dirty="0"/>
            <a:t>Inbound Logistics</a:t>
          </a:r>
        </a:p>
      </dgm:t>
    </dgm:pt>
    <dgm:pt modelId="{BCF02AA2-BFEB-41A9-AC07-BB9F00F6E0CA}" type="parTrans" cxnId="{AC93EDBC-75E4-47B1-9D20-27D18F2AA6E4}">
      <dgm:prSet/>
      <dgm:spPr/>
      <dgm:t>
        <a:bodyPr/>
        <a:lstStyle/>
        <a:p>
          <a:endParaRPr lang="en-US"/>
        </a:p>
      </dgm:t>
    </dgm:pt>
    <dgm:pt modelId="{4CDE5213-7695-424F-8819-5ABFFD4739DF}" type="sibTrans" cxnId="{AC93EDBC-75E4-47B1-9D20-27D18F2AA6E4}">
      <dgm:prSet/>
      <dgm:spPr/>
      <dgm:t>
        <a:bodyPr/>
        <a:lstStyle/>
        <a:p>
          <a:endParaRPr lang="en-US"/>
        </a:p>
      </dgm:t>
    </dgm:pt>
    <dgm:pt modelId="{CE1F8233-46EF-4D4B-9334-C485A0B472B3}">
      <dgm:prSet phldrT="[Text]"/>
      <dgm:spPr/>
      <dgm:t>
        <a:bodyPr/>
        <a:lstStyle/>
        <a:p>
          <a:r>
            <a:rPr lang="en-US" dirty="0"/>
            <a:t>Operations</a:t>
          </a:r>
        </a:p>
      </dgm:t>
    </dgm:pt>
    <dgm:pt modelId="{6854580E-9AA8-4250-A1CC-2F9D5506AB3C}" type="parTrans" cxnId="{23C4CE5E-54C4-49F9-A372-D3D4CAD890FC}">
      <dgm:prSet/>
      <dgm:spPr/>
      <dgm:t>
        <a:bodyPr/>
        <a:lstStyle/>
        <a:p>
          <a:endParaRPr lang="en-US"/>
        </a:p>
      </dgm:t>
    </dgm:pt>
    <dgm:pt modelId="{B1F50CF3-579B-4F0D-B845-18261E551AC0}" type="sibTrans" cxnId="{23C4CE5E-54C4-49F9-A372-D3D4CAD890FC}">
      <dgm:prSet/>
      <dgm:spPr/>
      <dgm:t>
        <a:bodyPr/>
        <a:lstStyle/>
        <a:p>
          <a:endParaRPr lang="en-US"/>
        </a:p>
      </dgm:t>
    </dgm:pt>
    <dgm:pt modelId="{F7421D04-EF29-447A-A068-37C7B05E51DF}">
      <dgm:prSet phldrT="[Text]"/>
      <dgm:spPr/>
      <dgm:t>
        <a:bodyPr/>
        <a:lstStyle/>
        <a:p>
          <a:r>
            <a:rPr lang="en-US" dirty="0"/>
            <a:t>Outbound Logistics</a:t>
          </a:r>
        </a:p>
      </dgm:t>
    </dgm:pt>
    <dgm:pt modelId="{41C837ED-40F4-4EDE-A6AD-EBAD98EAEF3A}" type="parTrans" cxnId="{1DEFD6D1-1B2C-4899-B0E6-77227E62F355}">
      <dgm:prSet/>
      <dgm:spPr/>
      <dgm:t>
        <a:bodyPr/>
        <a:lstStyle/>
        <a:p>
          <a:endParaRPr lang="en-US"/>
        </a:p>
      </dgm:t>
    </dgm:pt>
    <dgm:pt modelId="{83390A68-6C0A-4BBF-A209-A5FC6F5446F8}" type="sibTrans" cxnId="{1DEFD6D1-1B2C-4899-B0E6-77227E62F355}">
      <dgm:prSet/>
      <dgm:spPr/>
      <dgm:t>
        <a:bodyPr/>
        <a:lstStyle/>
        <a:p>
          <a:endParaRPr lang="en-US"/>
        </a:p>
      </dgm:t>
    </dgm:pt>
    <dgm:pt modelId="{9885BD2E-71BF-472F-A1C1-6DFD080460C5}">
      <dgm:prSet/>
      <dgm:spPr/>
      <dgm:t>
        <a:bodyPr/>
        <a:lstStyle/>
        <a:p>
          <a:r>
            <a:rPr lang="en-US" dirty="0"/>
            <a:t>Marketing and Sales</a:t>
          </a:r>
        </a:p>
      </dgm:t>
    </dgm:pt>
    <dgm:pt modelId="{0767E063-96C5-4994-9D1D-6D9A2B91C093}" type="parTrans" cxnId="{6ED78343-AFEE-42A1-8EC3-33C5451BEA3E}">
      <dgm:prSet/>
      <dgm:spPr/>
      <dgm:t>
        <a:bodyPr/>
        <a:lstStyle/>
        <a:p>
          <a:endParaRPr lang="en-US"/>
        </a:p>
      </dgm:t>
    </dgm:pt>
    <dgm:pt modelId="{84A2E783-DE90-4D73-BF91-3B4557CEA036}" type="sibTrans" cxnId="{6ED78343-AFEE-42A1-8EC3-33C5451BEA3E}">
      <dgm:prSet/>
      <dgm:spPr/>
      <dgm:t>
        <a:bodyPr/>
        <a:lstStyle/>
        <a:p>
          <a:endParaRPr lang="en-US"/>
        </a:p>
      </dgm:t>
    </dgm:pt>
    <dgm:pt modelId="{205C7E55-BB31-4ED6-9208-49DDDBD4464E}">
      <dgm:prSet/>
      <dgm:spPr/>
      <dgm:t>
        <a:bodyPr/>
        <a:lstStyle/>
        <a:p>
          <a:r>
            <a:rPr lang="en-US" dirty="0"/>
            <a:t>Service</a:t>
          </a:r>
        </a:p>
      </dgm:t>
    </dgm:pt>
    <dgm:pt modelId="{97843F5E-AD90-4C41-834D-BAB7AB59EBEC}" type="parTrans" cxnId="{3BA8BAE9-A56B-42A0-88E4-0695AF4159B3}">
      <dgm:prSet/>
      <dgm:spPr/>
      <dgm:t>
        <a:bodyPr/>
        <a:lstStyle/>
        <a:p>
          <a:endParaRPr lang="en-US"/>
        </a:p>
      </dgm:t>
    </dgm:pt>
    <dgm:pt modelId="{840A0D48-937A-4F58-850B-8044C04949AB}" type="sibTrans" cxnId="{3BA8BAE9-A56B-42A0-88E4-0695AF4159B3}">
      <dgm:prSet/>
      <dgm:spPr/>
      <dgm:t>
        <a:bodyPr/>
        <a:lstStyle/>
        <a:p>
          <a:endParaRPr lang="en-US"/>
        </a:p>
      </dgm:t>
    </dgm:pt>
    <dgm:pt modelId="{394369A7-EEAD-47CC-85B3-DC886EF8DEE8}" type="pres">
      <dgm:prSet presAssocID="{21DCB0EA-6096-40FC-8E15-53F24E045953}" presName="CompostProcess" presStyleCnt="0">
        <dgm:presLayoutVars>
          <dgm:dir/>
          <dgm:resizeHandles val="exact"/>
        </dgm:presLayoutVars>
      </dgm:prSet>
      <dgm:spPr/>
    </dgm:pt>
    <dgm:pt modelId="{45EE3774-3BAC-4139-992A-E9228115921D}" type="pres">
      <dgm:prSet presAssocID="{21DCB0EA-6096-40FC-8E15-53F24E045953}" presName="arrow" presStyleLbl="bgShp" presStyleIdx="0" presStyleCnt="1"/>
      <dgm:spPr/>
    </dgm:pt>
    <dgm:pt modelId="{6051C92E-8901-41CD-9F1E-0CC97FD3EBAD}" type="pres">
      <dgm:prSet presAssocID="{21DCB0EA-6096-40FC-8E15-53F24E045953}" presName="linearProcess" presStyleCnt="0"/>
      <dgm:spPr/>
    </dgm:pt>
    <dgm:pt modelId="{B2C95412-1933-4193-A83D-DB51782D1387}" type="pres">
      <dgm:prSet presAssocID="{CD6669BA-7EDC-4CF0-8BF6-8556F790270D}" presName="textNode" presStyleLbl="node1" presStyleIdx="0" presStyleCnt="5">
        <dgm:presLayoutVars>
          <dgm:bulletEnabled val="1"/>
        </dgm:presLayoutVars>
      </dgm:prSet>
      <dgm:spPr/>
      <dgm:t>
        <a:bodyPr/>
        <a:lstStyle/>
        <a:p>
          <a:endParaRPr lang="en-US"/>
        </a:p>
      </dgm:t>
    </dgm:pt>
    <dgm:pt modelId="{AD885C89-84BB-4BCA-89C4-D09C24779FDC}" type="pres">
      <dgm:prSet presAssocID="{4CDE5213-7695-424F-8819-5ABFFD4739DF}" presName="sibTrans" presStyleCnt="0"/>
      <dgm:spPr/>
    </dgm:pt>
    <dgm:pt modelId="{7B743CC3-72A4-434D-8FD8-3BC2EFA5F632}" type="pres">
      <dgm:prSet presAssocID="{CE1F8233-46EF-4D4B-9334-C485A0B472B3}" presName="textNode" presStyleLbl="node1" presStyleIdx="1" presStyleCnt="5">
        <dgm:presLayoutVars>
          <dgm:bulletEnabled val="1"/>
        </dgm:presLayoutVars>
      </dgm:prSet>
      <dgm:spPr/>
      <dgm:t>
        <a:bodyPr/>
        <a:lstStyle/>
        <a:p>
          <a:endParaRPr lang="en-US"/>
        </a:p>
      </dgm:t>
    </dgm:pt>
    <dgm:pt modelId="{DFBDD0EF-6B6F-4FA3-A2B7-5688056FE8AF}" type="pres">
      <dgm:prSet presAssocID="{B1F50CF3-579B-4F0D-B845-18261E551AC0}" presName="sibTrans" presStyleCnt="0"/>
      <dgm:spPr/>
    </dgm:pt>
    <dgm:pt modelId="{FE33870E-F994-4C78-9BEC-9F86F3C3C27C}" type="pres">
      <dgm:prSet presAssocID="{F7421D04-EF29-447A-A068-37C7B05E51DF}" presName="textNode" presStyleLbl="node1" presStyleIdx="2" presStyleCnt="5">
        <dgm:presLayoutVars>
          <dgm:bulletEnabled val="1"/>
        </dgm:presLayoutVars>
      </dgm:prSet>
      <dgm:spPr/>
      <dgm:t>
        <a:bodyPr/>
        <a:lstStyle/>
        <a:p>
          <a:endParaRPr lang="en-US"/>
        </a:p>
      </dgm:t>
    </dgm:pt>
    <dgm:pt modelId="{EC8EF3E1-C03F-4D1B-8722-DABD0006083B}" type="pres">
      <dgm:prSet presAssocID="{83390A68-6C0A-4BBF-A209-A5FC6F5446F8}" presName="sibTrans" presStyleCnt="0"/>
      <dgm:spPr/>
    </dgm:pt>
    <dgm:pt modelId="{5A3821C9-0F50-4DE5-AB07-EF2D3F7DB848}" type="pres">
      <dgm:prSet presAssocID="{9885BD2E-71BF-472F-A1C1-6DFD080460C5}" presName="textNode" presStyleLbl="node1" presStyleIdx="3" presStyleCnt="5">
        <dgm:presLayoutVars>
          <dgm:bulletEnabled val="1"/>
        </dgm:presLayoutVars>
      </dgm:prSet>
      <dgm:spPr/>
      <dgm:t>
        <a:bodyPr/>
        <a:lstStyle/>
        <a:p>
          <a:endParaRPr lang="en-US"/>
        </a:p>
      </dgm:t>
    </dgm:pt>
    <dgm:pt modelId="{08B2F4A5-3E8E-4492-B4F4-81DABCBF32A3}" type="pres">
      <dgm:prSet presAssocID="{84A2E783-DE90-4D73-BF91-3B4557CEA036}" presName="sibTrans" presStyleCnt="0"/>
      <dgm:spPr/>
    </dgm:pt>
    <dgm:pt modelId="{317ED151-1A6F-41D6-89E2-C139B5B3A3E8}" type="pres">
      <dgm:prSet presAssocID="{205C7E55-BB31-4ED6-9208-49DDDBD4464E}" presName="textNode" presStyleLbl="node1" presStyleIdx="4" presStyleCnt="5">
        <dgm:presLayoutVars>
          <dgm:bulletEnabled val="1"/>
        </dgm:presLayoutVars>
      </dgm:prSet>
      <dgm:spPr/>
      <dgm:t>
        <a:bodyPr/>
        <a:lstStyle/>
        <a:p>
          <a:endParaRPr lang="en-US"/>
        </a:p>
      </dgm:t>
    </dgm:pt>
  </dgm:ptLst>
  <dgm:cxnLst>
    <dgm:cxn modelId="{6ED78343-AFEE-42A1-8EC3-33C5451BEA3E}" srcId="{21DCB0EA-6096-40FC-8E15-53F24E045953}" destId="{9885BD2E-71BF-472F-A1C1-6DFD080460C5}" srcOrd="3" destOrd="0" parTransId="{0767E063-96C5-4994-9D1D-6D9A2B91C093}" sibTransId="{84A2E783-DE90-4D73-BF91-3B4557CEA036}"/>
    <dgm:cxn modelId="{C1F1966B-11AF-4EEC-8FFA-1BFE8D1F500B}" type="presOf" srcId="{CD6669BA-7EDC-4CF0-8BF6-8556F790270D}" destId="{B2C95412-1933-4193-A83D-DB51782D1387}" srcOrd="0" destOrd="0" presId="urn:microsoft.com/office/officeart/2005/8/layout/hProcess9"/>
    <dgm:cxn modelId="{AC93EDBC-75E4-47B1-9D20-27D18F2AA6E4}" srcId="{21DCB0EA-6096-40FC-8E15-53F24E045953}" destId="{CD6669BA-7EDC-4CF0-8BF6-8556F790270D}" srcOrd="0" destOrd="0" parTransId="{BCF02AA2-BFEB-41A9-AC07-BB9F00F6E0CA}" sibTransId="{4CDE5213-7695-424F-8819-5ABFFD4739DF}"/>
    <dgm:cxn modelId="{8B6A4868-DB12-46BE-9BE7-CEC582108916}" type="presOf" srcId="{21DCB0EA-6096-40FC-8E15-53F24E045953}" destId="{394369A7-EEAD-47CC-85B3-DC886EF8DEE8}" srcOrd="0" destOrd="0" presId="urn:microsoft.com/office/officeart/2005/8/layout/hProcess9"/>
    <dgm:cxn modelId="{D7F9F590-BF72-4FD4-B4A6-BD3D23E6F228}" type="presOf" srcId="{205C7E55-BB31-4ED6-9208-49DDDBD4464E}" destId="{317ED151-1A6F-41D6-89E2-C139B5B3A3E8}" srcOrd="0" destOrd="0" presId="urn:microsoft.com/office/officeart/2005/8/layout/hProcess9"/>
    <dgm:cxn modelId="{5F748131-9B1B-47E6-A023-ED37BEE9FC29}" type="presOf" srcId="{CE1F8233-46EF-4D4B-9334-C485A0B472B3}" destId="{7B743CC3-72A4-434D-8FD8-3BC2EFA5F632}" srcOrd="0" destOrd="0" presId="urn:microsoft.com/office/officeart/2005/8/layout/hProcess9"/>
    <dgm:cxn modelId="{23C4CE5E-54C4-49F9-A372-D3D4CAD890FC}" srcId="{21DCB0EA-6096-40FC-8E15-53F24E045953}" destId="{CE1F8233-46EF-4D4B-9334-C485A0B472B3}" srcOrd="1" destOrd="0" parTransId="{6854580E-9AA8-4250-A1CC-2F9D5506AB3C}" sibTransId="{B1F50CF3-579B-4F0D-B845-18261E551AC0}"/>
    <dgm:cxn modelId="{3BA8BAE9-A56B-42A0-88E4-0695AF4159B3}" srcId="{21DCB0EA-6096-40FC-8E15-53F24E045953}" destId="{205C7E55-BB31-4ED6-9208-49DDDBD4464E}" srcOrd="4" destOrd="0" parTransId="{97843F5E-AD90-4C41-834D-BAB7AB59EBEC}" sibTransId="{840A0D48-937A-4F58-850B-8044C04949AB}"/>
    <dgm:cxn modelId="{C22A906B-1460-40C9-9346-E9B8FC0CB6A6}" type="presOf" srcId="{9885BD2E-71BF-472F-A1C1-6DFD080460C5}" destId="{5A3821C9-0F50-4DE5-AB07-EF2D3F7DB848}" srcOrd="0" destOrd="0" presId="urn:microsoft.com/office/officeart/2005/8/layout/hProcess9"/>
    <dgm:cxn modelId="{1DEFD6D1-1B2C-4899-B0E6-77227E62F355}" srcId="{21DCB0EA-6096-40FC-8E15-53F24E045953}" destId="{F7421D04-EF29-447A-A068-37C7B05E51DF}" srcOrd="2" destOrd="0" parTransId="{41C837ED-40F4-4EDE-A6AD-EBAD98EAEF3A}" sibTransId="{83390A68-6C0A-4BBF-A209-A5FC6F5446F8}"/>
    <dgm:cxn modelId="{4F47EFDC-5311-4C0C-9114-522264164515}" type="presOf" srcId="{F7421D04-EF29-447A-A068-37C7B05E51DF}" destId="{FE33870E-F994-4C78-9BEC-9F86F3C3C27C}" srcOrd="0" destOrd="0" presId="urn:microsoft.com/office/officeart/2005/8/layout/hProcess9"/>
    <dgm:cxn modelId="{0B629F23-7150-4E38-8CE1-7DEC9F1DA343}" type="presParOf" srcId="{394369A7-EEAD-47CC-85B3-DC886EF8DEE8}" destId="{45EE3774-3BAC-4139-992A-E9228115921D}" srcOrd="0" destOrd="0" presId="urn:microsoft.com/office/officeart/2005/8/layout/hProcess9"/>
    <dgm:cxn modelId="{A667D4D5-3160-490E-ACB5-DD992D18752D}" type="presParOf" srcId="{394369A7-EEAD-47CC-85B3-DC886EF8DEE8}" destId="{6051C92E-8901-41CD-9F1E-0CC97FD3EBAD}" srcOrd="1" destOrd="0" presId="urn:microsoft.com/office/officeart/2005/8/layout/hProcess9"/>
    <dgm:cxn modelId="{A63DB19F-DF20-4761-B021-F3B86657C47E}" type="presParOf" srcId="{6051C92E-8901-41CD-9F1E-0CC97FD3EBAD}" destId="{B2C95412-1933-4193-A83D-DB51782D1387}" srcOrd="0" destOrd="0" presId="urn:microsoft.com/office/officeart/2005/8/layout/hProcess9"/>
    <dgm:cxn modelId="{4635BC52-1DD0-492D-8156-0A45151AD1B8}" type="presParOf" srcId="{6051C92E-8901-41CD-9F1E-0CC97FD3EBAD}" destId="{AD885C89-84BB-4BCA-89C4-D09C24779FDC}" srcOrd="1" destOrd="0" presId="urn:microsoft.com/office/officeart/2005/8/layout/hProcess9"/>
    <dgm:cxn modelId="{C6C65546-0055-4963-84EA-9810B5C571F5}" type="presParOf" srcId="{6051C92E-8901-41CD-9F1E-0CC97FD3EBAD}" destId="{7B743CC3-72A4-434D-8FD8-3BC2EFA5F632}" srcOrd="2" destOrd="0" presId="urn:microsoft.com/office/officeart/2005/8/layout/hProcess9"/>
    <dgm:cxn modelId="{CCC08CEC-9141-426F-86EC-D288E58ED464}" type="presParOf" srcId="{6051C92E-8901-41CD-9F1E-0CC97FD3EBAD}" destId="{DFBDD0EF-6B6F-4FA3-A2B7-5688056FE8AF}" srcOrd="3" destOrd="0" presId="urn:microsoft.com/office/officeart/2005/8/layout/hProcess9"/>
    <dgm:cxn modelId="{60A42C2D-8CBA-472D-990E-CBAA7416A816}" type="presParOf" srcId="{6051C92E-8901-41CD-9F1E-0CC97FD3EBAD}" destId="{FE33870E-F994-4C78-9BEC-9F86F3C3C27C}" srcOrd="4" destOrd="0" presId="urn:microsoft.com/office/officeart/2005/8/layout/hProcess9"/>
    <dgm:cxn modelId="{388DB436-D927-4953-A439-AB8B6F1A9D80}" type="presParOf" srcId="{6051C92E-8901-41CD-9F1E-0CC97FD3EBAD}" destId="{EC8EF3E1-C03F-4D1B-8722-DABD0006083B}" srcOrd="5" destOrd="0" presId="urn:microsoft.com/office/officeart/2005/8/layout/hProcess9"/>
    <dgm:cxn modelId="{72B069B6-BCEE-4FE8-B4F6-B2553D1C5068}" type="presParOf" srcId="{6051C92E-8901-41CD-9F1E-0CC97FD3EBAD}" destId="{5A3821C9-0F50-4DE5-AB07-EF2D3F7DB848}" srcOrd="6" destOrd="0" presId="urn:microsoft.com/office/officeart/2005/8/layout/hProcess9"/>
    <dgm:cxn modelId="{FA4B8700-A19D-42C8-8489-52273A6B47FB}" type="presParOf" srcId="{6051C92E-8901-41CD-9F1E-0CC97FD3EBAD}" destId="{08B2F4A5-3E8E-4492-B4F4-81DABCBF32A3}" srcOrd="7" destOrd="0" presId="urn:microsoft.com/office/officeart/2005/8/layout/hProcess9"/>
    <dgm:cxn modelId="{F893F28B-C3B7-47CF-B87D-29AB89A70DBA}" type="presParOf" srcId="{6051C92E-8901-41CD-9F1E-0CC97FD3EBAD}" destId="{317ED151-1A6F-41D6-89E2-C139B5B3A3E8}"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A22458-4613-43E8-B498-0A7BE681EA4C}" type="doc">
      <dgm:prSet loTypeId="urn:microsoft.com/office/officeart/2005/8/layout/radial4" loCatId="relationship" qsTypeId="urn:microsoft.com/office/officeart/2005/8/quickstyle/simple1" qsCatId="simple" csTypeId="urn:microsoft.com/office/officeart/2005/8/colors/accent6_3" csCatId="accent6" phldr="1"/>
      <dgm:spPr/>
      <dgm:t>
        <a:bodyPr/>
        <a:lstStyle/>
        <a:p>
          <a:endParaRPr lang="en-US"/>
        </a:p>
      </dgm:t>
    </dgm:pt>
    <dgm:pt modelId="{21425C5A-3DC6-4C5A-A4E7-0089D4D45066}">
      <dgm:prSet phldrT="[Text]"/>
      <dgm:spPr/>
      <dgm:t>
        <a:bodyPr/>
        <a:lstStyle/>
        <a:p>
          <a:r>
            <a:rPr lang="en-US" dirty="0"/>
            <a:t>Rivalry among existing competitors</a:t>
          </a:r>
        </a:p>
      </dgm:t>
    </dgm:pt>
    <dgm:pt modelId="{EECA6A3C-28EB-4740-A114-F0DD76470105}" type="parTrans" cxnId="{D204BEBE-FE6E-4D53-B99B-6994017936AF}">
      <dgm:prSet/>
      <dgm:spPr/>
      <dgm:t>
        <a:bodyPr/>
        <a:lstStyle/>
        <a:p>
          <a:endParaRPr lang="en-US"/>
        </a:p>
      </dgm:t>
    </dgm:pt>
    <dgm:pt modelId="{EBDE505D-6498-4355-AF5A-2BB1FAFF4544}" type="sibTrans" cxnId="{D204BEBE-FE6E-4D53-B99B-6994017936AF}">
      <dgm:prSet/>
      <dgm:spPr/>
      <dgm:t>
        <a:bodyPr/>
        <a:lstStyle/>
        <a:p>
          <a:endParaRPr lang="en-US"/>
        </a:p>
      </dgm:t>
    </dgm:pt>
    <dgm:pt modelId="{29FED570-A253-479B-854C-BB6624B87FAB}">
      <dgm:prSet phldrT="[Text]"/>
      <dgm:spPr/>
      <dgm:t>
        <a:bodyPr/>
        <a:lstStyle/>
        <a:p>
          <a:r>
            <a:rPr lang="en-US" dirty="0"/>
            <a:t>Potential new entrants</a:t>
          </a:r>
        </a:p>
      </dgm:t>
    </dgm:pt>
    <dgm:pt modelId="{E58D3A9A-034D-4E04-B648-A57D8079345B}" type="parTrans" cxnId="{43617F7C-E903-4CE4-8863-4CA8F71F181E}">
      <dgm:prSet/>
      <dgm:spPr/>
      <dgm:t>
        <a:bodyPr/>
        <a:lstStyle/>
        <a:p>
          <a:endParaRPr lang="en-US"/>
        </a:p>
      </dgm:t>
    </dgm:pt>
    <dgm:pt modelId="{18BA6C8E-C05A-47F0-BD8F-0F237098698D}" type="sibTrans" cxnId="{43617F7C-E903-4CE4-8863-4CA8F71F181E}">
      <dgm:prSet/>
      <dgm:spPr/>
      <dgm:t>
        <a:bodyPr/>
        <a:lstStyle/>
        <a:p>
          <a:endParaRPr lang="en-US"/>
        </a:p>
      </dgm:t>
    </dgm:pt>
    <dgm:pt modelId="{87A46D84-E7FD-420A-9DF2-BED1A9E10D84}">
      <dgm:prSet phldrT="[Text]"/>
      <dgm:spPr/>
      <dgm:t>
        <a:bodyPr/>
        <a:lstStyle/>
        <a:p>
          <a:r>
            <a:rPr lang="en-US" dirty="0"/>
            <a:t>Power of buyers</a:t>
          </a:r>
        </a:p>
      </dgm:t>
    </dgm:pt>
    <dgm:pt modelId="{241471C6-B3AD-4E4C-BAD9-F317921C913C}" type="parTrans" cxnId="{B0992238-3AC9-4C11-898B-998DC0202F18}">
      <dgm:prSet/>
      <dgm:spPr/>
      <dgm:t>
        <a:bodyPr/>
        <a:lstStyle/>
        <a:p>
          <a:endParaRPr lang="en-US"/>
        </a:p>
      </dgm:t>
    </dgm:pt>
    <dgm:pt modelId="{9923206E-9730-443D-9C0C-8B46BCA79EDE}" type="sibTrans" cxnId="{B0992238-3AC9-4C11-898B-998DC0202F18}">
      <dgm:prSet/>
      <dgm:spPr/>
      <dgm:t>
        <a:bodyPr/>
        <a:lstStyle/>
        <a:p>
          <a:endParaRPr lang="en-US"/>
        </a:p>
      </dgm:t>
    </dgm:pt>
    <dgm:pt modelId="{5771E2B1-EF28-4CA1-A927-323CC3081794}">
      <dgm:prSet/>
      <dgm:spPr/>
      <dgm:t>
        <a:bodyPr/>
        <a:lstStyle/>
        <a:p>
          <a:r>
            <a:rPr lang="en-US" dirty="0"/>
            <a:t>Threat of substitutes</a:t>
          </a:r>
        </a:p>
      </dgm:t>
    </dgm:pt>
    <dgm:pt modelId="{4CB6BEA1-E843-4A2B-B4E2-C4C6CE4B6F3A}" type="parTrans" cxnId="{8D84D3C6-1ED2-4BB7-99B6-8A0322599155}">
      <dgm:prSet/>
      <dgm:spPr/>
      <dgm:t>
        <a:bodyPr/>
        <a:lstStyle/>
        <a:p>
          <a:endParaRPr lang="en-US"/>
        </a:p>
      </dgm:t>
    </dgm:pt>
    <dgm:pt modelId="{F5CE8DD6-8C4C-466D-9E09-8A8602B749BF}" type="sibTrans" cxnId="{8D84D3C6-1ED2-4BB7-99B6-8A0322599155}">
      <dgm:prSet/>
      <dgm:spPr/>
      <dgm:t>
        <a:bodyPr/>
        <a:lstStyle/>
        <a:p>
          <a:endParaRPr lang="en-US"/>
        </a:p>
      </dgm:t>
    </dgm:pt>
    <dgm:pt modelId="{65845024-BAA6-40EC-B0FD-E0FC510043DC}">
      <dgm:prSet phldrT="[Text]"/>
      <dgm:spPr/>
      <dgm:t>
        <a:bodyPr/>
        <a:lstStyle/>
        <a:p>
          <a:r>
            <a:rPr lang="en-US" dirty="0"/>
            <a:t>Power of suppliers</a:t>
          </a:r>
        </a:p>
      </dgm:t>
    </dgm:pt>
    <dgm:pt modelId="{4490072C-4D1E-46BA-B7DF-AD0361B783C8}" type="sibTrans" cxnId="{64F800E7-6445-4F63-B94D-04033B0873DF}">
      <dgm:prSet/>
      <dgm:spPr/>
      <dgm:t>
        <a:bodyPr/>
        <a:lstStyle/>
        <a:p>
          <a:endParaRPr lang="en-US"/>
        </a:p>
      </dgm:t>
    </dgm:pt>
    <dgm:pt modelId="{07A32CAC-20E2-40D9-9251-19F6AD16079B}" type="parTrans" cxnId="{64F800E7-6445-4F63-B94D-04033B0873DF}">
      <dgm:prSet/>
      <dgm:spPr/>
      <dgm:t>
        <a:bodyPr/>
        <a:lstStyle/>
        <a:p>
          <a:endParaRPr lang="en-US"/>
        </a:p>
      </dgm:t>
    </dgm:pt>
    <dgm:pt modelId="{5893F959-0462-415F-91A7-D500A86AB12D}" type="pres">
      <dgm:prSet presAssocID="{FDA22458-4613-43E8-B498-0A7BE681EA4C}" presName="cycle" presStyleCnt="0">
        <dgm:presLayoutVars>
          <dgm:chMax val="1"/>
          <dgm:dir/>
          <dgm:animLvl val="ctr"/>
          <dgm:resizeHandles val="exact"/>
        </dgm:presLayoutVars>
      </dgm:prSet>
      <dgm:spPr/>
      <dgm:t>
        <a:bodyPr/>
        <a:lstStyle/>
        <a:p>
          <a:endParaRPr lang="en-US"/>
        </a:p>
      </dgm:t>
    </dgm:pt>
    <dgm:pt modelId="{784509D3-7568-458E-8E23-B6A5749393C1}" type="pres">
      <dgm:prSet presAssocID="{21425C5A-3DC6-4C5A-A4E7-0089D4D45066}" presName="centerShape" presStyleLbl="node0" presStyleIdx="0" presStyleCnt="1"/>
      <dgm:spPr/>
      <dgm:t>
        <a:bodyPr/>
        <a:lstStyle/>
        <a:p>
          <a:endParaRPr lang="en-US"/>
        </a:p>
      </dgm:t>
    </dgm:pt>
    <dgm:pt modelId="{EAE74553-7D70-4C26-A941-8F8F6DE42D68}" type="pres">
      <dgm:prSet presAssocID="{07A32CAC-20E2-40D9-9251-19F6AD16079B}" presName="parTrans" presStyleLbl="bgSibTrans2D1" presStyleIdx="0" presStyleCnt="4" custScaleX="41823" custScaleY="85064" custLinFactNeighborX="37473" custLinFactNeighborY="1530"/>
      <dgm:spPr>
        <a:prstGeom prst="leftRightArrow">
          <a:avLst/>
        </a:prstGeom>
      </dgm:spPr>
      <dgm:t>
        <a:bodyPr/>
        <a:lstStyle/>
        <a:p>
          <a:endParaRPr lang="en-US"/>
        </a:p>
      </dgm:t>
    </dgm:pt>
    <dgm:pt modelId="{0FF00D05-7D27-45DC-AC87-749924DFB336}" type="pres">
      <dgm:prSet presAssocID="{65845024-BAA6-40EC-B0FD-E0FC510043DC}" presName="node" presStyleLbl="node1" presStyleIdx="0" presStyleCnt="4">
        <dgm:presLayoutVars>
          <dgm:bulletEnabled val="1"/>
        </dgm:presLayoutVars>
      </dgm:prSet>
      <dgm:spPr/>
      <dgm:t>
        <a:bodyPr/>
        <a:lstStyle/>
        <a:p>
          <a:endParaRPr lang="en-US"/>
        </a:p>
      </dgm:t>
    </dgm:pt>
    <dgm:pt modelId="{6B7411FD-AA27-4B1C-9869-45D1373F0141}" type="pres">
      <dgm:prSet presAssocID="{E58D3A9A-034D-4E04-B648-A57D8079345B}" presName="parTrans" presStyleLbl="bgSibTrans2D1" presStyleIdx="1" presStyleCnt="4" custScaleX="49500" custLinFactNeighborX="7611" custLinFactNeighborY="76523"/>
      <dgm:spPr>
        <a:prstGeom prst="leftRightArrow">
          <a:avLst/>
        </a:prstGeom>
      </dgm:spPr>
      <dgm:t>
        <a:bodyPr/>
        <a:lstStyle/>
        <a:p>
          <a:endParaRPr lang="en-US"/>
        </a:p>
      </dgm:t>
    </dgm:pt>
    <dgm:pt modelId="{3EA31A93-BB03-4FE9-BBC6-290DA7BD0B51}" type="pres">
      <dgm:prSet presAssocID="{29FED570-A253-479B-854C-BB6624B87FAB}" presName="node" presStyleLbl="node1" presStyleIdx="1" presStyleCnt="4">
        <dgm:presLayoutVars>
          <dgm:bulletEnabled val="1"/>
        </dgm:presLayoutVars>
      </dgm:prSet>
      <dgm:spPr/>
      <dgm:t>
        <a:bodyPr/>
        <a:lstStyle/>
        <a:p>
          <a:endParaRPr lang="en-US"/>
        </a:p>
      </dgm:t>
    </dgm:pt>
    <dgm:pt modelId="{8B46C071-60F1-4D8B-8EFF-B6D7BF386FE6}" type="pres">
      <dgm:prSet presAssocID="{241471C6-B3AD-4E4C-BAD9-F317921C913C}" presName="parTrans" presStyleLbl="bgSibTrans2D1" presStyleIdx="2" presStyleCnt="4" custScaleX="49852" custScaleY="108220" custLinFactNeighborX="-13467" custLinFactNeighborY="73461"/>
      <dgm:spPr>
        <a:prstGeom prst="leftRightArrow">
          <a:avLst/>
        </a:prstGeom>
      </dgm:spPr>
      <dgm:t>
        <a:bodyPr/>
        <a:lstStyle/>
        <a:p>
          <a:endParaRPr lang="en-US"/>
        </a:p>
      </dgm:t>
    </dgm:pt>
    <dgm:pt modelId="{9E064DEC-D7E4-4F6A-8BE6-FF3657C112B0}" type="pres">
      <dgm:prSet presAssocID="{87A46D84-E7FD-420A-9DF2-BED1A9E10D84}" presName="node" presStyleLbl="node1" presStyleIdx="2" presStyleCnt="4">
        <dgm:presLayoutVars>
          <dgm:bulletEnabled val="1"/>
        </dgm:presLayoutVars>
      </dgm:prSet>
      <dgm:spPr/>
      <dgm:t>
        <a:bodyPr/>
        <a:lstStyle/>
        <a:p>
          <a:endParaRPr lang="en-US"/>
        </a:p>
      </dgm:t>
    </dgm:pt>
    <dgm:pt modelId="{3BD6F10F-436F-42CB-B496-250F3B47D4F6}" type="pres">
      <dgm:prSet presAssocID="{4CB6BEA1-E843-4A2B-B4E2-C4C6CE4B6F3A}" presName="parTrans" presStyleLbl="bgSibTrans2D1" presStyleIdx="3" presStyleCnt="4" custScaleX="43416" custScaleY="91557" custLinFactNeighborX="-36887" custLinFactNeighborY="-6122"/>
      <dgm:spPr>
        <a:prstGeom prst="leftRightArrow">
          <a:avLst/>
        </a:prstGeom>
      </dgm:spPr>
      <dgm:t>
        <a:bodyPr/>
        <a:lstStyle/>
        <a:p>
          <a:endParaRPr lang="en-US"/>
        </a:p>
      </dgm:t>
    </dgm:pt>
    <dgm:pt modelId="{6AD2452C-B6A5-464D-A6F9-ABADD1352ADD}" type="pres">
      <dgm:prSet presAssocID="{5771E2B1-EF28-4CA1-A927-323CC3081794}" presName="node" presStyleLbl="node1" presStyleIdx="3" presStyleCnt="4">
        <dgm:presLayoutVars>
          <dgm:bulletEnabled val="1"/>
        </dgm:presLayoutVars>
      </dgm:prSet>
      <dgm:spPr/>
      <dgm:t>
        <a:bodyPr/>
        <a:lstStyle/>
        <a:p>
          <a:endParaRPr lang="en-US"/>
        </a:p>
      </dgm:t>
    </dgm:pt>
  </dgm:ptLst>
  <dgm:cxnLst>
    <dgm:cxn modelId="{695B8E7A-5C70-4638-BF2E-C5FF14A4C84D}" type="presOf" srcId="{87A46D84-E7FD-420A-9DF2-BED1A9E10D84}" destId="{9E064DEC-D7E4-4F6A-8BE6-FF3657C112B0}" srcOrd="0" destOrd="0" presId="urn:microsoft.com/office/officeart/2005/8/layout/radial4"/>
    <dgm:cxn modelId="{B0992238-3AC9-4C11-898B-998DC0202F18}" srcId="{21425C5A-3DC6-4C5A-A4E7-0089D4D45066}" destId="{87A46D84-E7FD-420A-9DF2-BED1A9E10D84}" srcOrd="2" destOrd="0" parTransId="{241471C6-B3AD-4E4C-BAD9-F317921C913C}" sibTransId="{9923206E-9730-443D-9C0C-8B46BCA79EDE}"/>
    <dgm:cxn modelId="{051EB21C-EF24-4A53-AE1F-6167211F2B68}" type="presOf" srcId="{E58D3A9A-034D-4E04-B648-A57D8079345B}" destId="{6B7411FD-AA27-4B1C-9869-45D1373F0141}" srcOrd="0" destOrd="0" presId="urn:microsoft.com/office/officeart/2005/8/layout/radial4"/>
    <dgm:cxn modelId="{FF723570-75B1-4A8A-92B1-E0000F2D23D2}" type="presOf" srcId="{241471C6-B3AD-4E4C-BAD9-F317921C913C}" destId="{8B46C071-60F1-4D8B-8EFF-B6D7BF386FE6}" srcOrd="0" destOrd="0" presId="urn:microsoft.com/office/officeart/2005/8/layout/radial4"/>
    <dgm:cxn modelId="{8BC5C07B-FC3F-4837-8CED-106D32831668}" type="presOf" srcId="{21425C5A-3DC6-4C5A-A4E7-0089D4D45066}" destId="{784509D3-7568-458E-8E23-B6A5749393C1}" srcOrd="0" destOrd="0" presId="urn:microsoft.com/office/officeart/2005/8/layout/radial4"/>
    <dgm:cxn modelId="{43617F7C-E903-4CE4-8863-4CA8F71F181E}" srcId="{21425C5A-3DC6-4C5A-A4E7-0089D4D45066}" destId="{29FED570-A253-479B-854C-BB6624B87FAB}" srcOrd="1" destOrd="0" parTransId="{E58D3A9A-034D-4E04-B648-A57D8079345B}" sibTransId="{18BA6C8E-C05A-47F0-BD8F-0F237098698D}"/>
    <dgm:cxn modelId="{81277D78-1747-41CA-A04B-8D7FCC6EA2F0}" type="presOf" srcId="{65845024-BAA6-40EC-B0FD-E0FC510043DC}" destId="{0FF00D05-7D27-45DC-AC87-749924DFB336}" srcOrd="0" destOrd="0" presId="urn:microsoft.com/office/officeart/2005/8/layout/radial4"/>
    <dgm:cxn modelId="{2CBA95C0-71BC-4751-B4AD-2CA24592C979}" type="presOf" srcId="{5771E2B1-EF28-4CA1-A927-323CC3081794}" destId="{6AD2452C-B6A5-464D-A6F9-ABADD1352ADD}" srcOrd="0" destOrd="0" presId="urn:microsoft.com/office/officeart/2005/8/layout/radial4"/>
    <dgm:cxn modelId="{0175CF1F-527C-4E3D-8FE5-9A357308C2D8}" type="presOf" srcId="{29FED570-A253-479B-854C-BB6624B87FAB}" destId="{3EA31A93-BB03-4FE9-BBC6-290DA7BD0B51}" srcOrd="0" destOrd="0" presId="urn:microsoft.com/office/officeart/2005/8/layout/radial4"/>
    <dgm:cxn modelId="{9A3D3A95-43D5-4C1B-A540-CBCB38F330D8}" type="presOf" srcId="{4CB6BEA1-E843-4A2B-B4E2-C4C6CE4B6F3A}" destId="{3BD6F10F-436F-42CB-B496-250F3B47D4F6}" srcOrd="0" destOrd="0" presId="urn:microsoft.com/office/officeart/2005/8/layout/radial4"/>
    <dgm:cxn modelId="{8D84D3C6-1ED2-4BB7-99B6-8A0322599155}" srcId="{21425C5A-3DC6-4C5A-A4E7-0089D4D45066}" destId="{5771E2B1-EF28-4CA1-A927-323CC3081794}" srcOrd="3" destOrd="0" parTransId="{4CB6BEA1-E843-4A2B-B4E2-C4C6CE4B6F3A}" sibTransId="{F5CE8DD6-8C4C-466D-9E09-8A8602B749BF}"/>
    <dgm:cxn modelId="{52BF466F-9055-4520-9250-A2B40609BCBB}" type="presOf" srcId="{07A32CAC-20E2-40D9-9251-19F6AD16079B}" destId="{EAE74553-7D70-4C26-A941-8F8F6DE42D68}" srcOrd="0" destOrd="0" presId="urn:microsoft.com/office/officeart/2005/8/layout/radial4"/>
    <dgm:cxn modelId="{64F800E7-6445-4F63-B94D-04033B0873DF}" srcId="{21425C5A-3DC6-4C5A-A4E7-0089D4D45066}" destId="{65845024-BAA6-40EC-B0FD-E0FC510043DC}" srcOrd="0" destOrd="0" parTransId="{07A32CAC-20E2-40D9-9251-19F6AD16079B}" sibTransId="{4490072C-4D1E-46BA-B7DF-AD0361B783C8}"/>
    <dgm:cxn modelId="{D204BEBE-FE6E-4D53-B99B-6994017936AF}" srcId="{FDA22458-4613-43E8-B498-0A7BE681EA4C}" destId="{21425C5A-3DC6-4C5A-A4E7-0089D4D45066}" srcOrd="0" destOrd="0" parTransId="{EECA6A3C-28EB-4740-A114-F0DD76470105}" sibTransId="{EBDE505D-6498-4355-AF5A-2BB1FAFF4544}"/>
    <dgm:cxn modelId="{0104E590-6039-42F0-BE56-C608F0C58959}" type="presOf" srcId="{FDA22458-4613-43E8-B498-0A7BE681EA4C}" destId="{5893F959-0462-415F-91A7-D500A86AB12D}" srcOrd="0" destOrd="0" presId="urn:microsoft.com/office/officeart/2005/8/layout/radial4"/>
    <dgm:cxn modelId="{6CB5EE9B-7391-4D5D-9E03-559BF8B04FA7}" type="presParOf" srcId="{5893F959-0462-415F-91A7-D500A86AB12D}" destId="{784509D3-7568-458E-8E23-B6A5749393C1}" srcOrd="0" destOrd="0" presId="urn:microsoft.com/office/officeart/2005/8/layout/radial4"/>
    <dgm:cxn modelId="{EF1523D2-163D-4FCB-B339-933A2FC99F2F}" type="presParOf" srcId="{5893F959-0462-415F-91A7-D500A86AB12D}" destId="{EAE74553-7D70-4C26-A941-8F8F6DE42D68}" srcOrd="1" destOrd="0" presId="urn:microsoft.com/office/officeart/2005/8/layout/radial4"/>
    <dgm:cxn modelId="{F6BD122F-A649-4561-B791-B5FF26EA0BDA}" type="presParOf" srcId="{5893F959-0462-415F-91A7-D500A86AB12D}" destId="{0FF00D05-7D27-45DC-AC87-749924DFB336}" srcOrd="2" destOrd="0" presId="urn:microsoft.com/office/officeart/2005/8/layout/radial4"/>
    <dgm:cxn modelId="{7C5BBF6D-49B1-44CD-9A60-B6D6958211D8}" type="presParOf" srcId="{5893F959-0462-415F-91A7-D500A86AB12D}" destId="{6B7411FD-AA27-4B1C-9869-45D1373F0141}" srcOrd="3" destOrd="0" presId="urn:microsoft.com/office/officeart/2005/8/layout/radial4"/>
    <dgm:cxn modelId="{FCA37DD6-02BE-4578-B61D-CEB100DF15EC}" type="presParOf" srcId="{5893F959-0462-415F-91A7-D500A86AB12D}" destId="{3EA31A93-BB03-4FE9-BBC6-290DA7BD0B51}" srcOrd="4" destOrd="0" presId="urn:microsoft.com/office/officeart/2005/8/layout/radial4"/>
    <dgm:cxn modelId="{1F9BCF02-7236-46AB-B2D1-38A230658901}" type="presParOf" srcId="{5893F959-0462-415F-91A7-D500A86AB12D}" destId="{8B46C071-60F1-4D8B-8EFF-B6D7BF386FE6}" srcOrd="5" destOrd="0" presId="urn:microsoft.com/office/officeart/2005/8/layout/radial4"/>
    <dgm:cxn modelId="{C6E61608-D4F7-475F-AB8C-E604D904CADE}" type="presParOf" srcId="{5893F959-0462-415F-91A7-D500A86AB12D}" destId="{9E064DEC-D7E4-4F6A-8BE6-FF3657C112B0}" srcOrd="6" destOrd="0" presId="urn:microsoft.com/office/officeart/2005/8/layout/radial4"/>
    <dgm:cxn modelId="{97D0848B-FA6A-4061-AE5D-C8F5218C2943}" type="presParOf" srcId="{5893F959-0462-415F-91A7-D500A86AB12D}" destId="{3BD6F10F-436F-42CB-B496-250F3B47D4F6}" srcOrd="7" destOrd="0" presId="urn:microsoft.com/office/officeart/2005/8/layout/radial4"/>
    <dgm:cxn modelId="{9E2035BB-EFBC-4403-905E-BDD5BCFFB1EF}" type="presParOf" srcId="{5893F959-0462-415F-91A7-D500A86AB12D}" destId="{6AD2452C-B6A5-464D-A6F9-ABADD1352ADD}"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A4989-140D-45A7-A9D8-7952B4226D17}">
      <dsp:nvSpPr>
        <dsp:cNvPr id="0" name=""/>
        <dsp:cNvSpPr/>
      </dsp:nvSpPr>
      <dsp:spPr>
        <a:xfrm>
          <a:off x="0" y="596724"/>
          <a:ext cx="2834878" cy="1700926"/>
        </a:xfrm>
        <a:prstGeom prst="roundRect">
          <a:avLst/>
        </a:prstGeom>
        <a:solidFill>
          <a:schemeClr val="accent6">
            <a:shade val="80000"/>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altLang="en-US" sz="3000" kern="1200" dirty="0"/>
            <a:t>Quality programs </a:t>
          </a:r>
        </a:p>
      </dsp:txBody>
      <dsp:txXfrm>
        <a:off x="83032" y="679756"/>
        <a:ext cx="2668814" cy="1534862"/>
      </dsp:txXfrm>
    </dsp:sp>
    <dsp:sp modelId="{D61628A0-0FB3-48C0-9DF0-379C789E4DA7}">
      <dsp:nvSpPr>
        <dsp:cNvPr id="0" name=""/>
        <dsp:cNvSpPr/>
      </dsp:nvSpPr>
      <dsp:spPr>
        <a:xfrm>
          <a:off x="3118365" y="596724"/>
          <a:ext cx="2834878" cy="1700926"/>
        </a:xfrm>
        <a:prstGeom prst="roundRect">
          <a:avLst/>
        </a:prstGeom>
        <a:solidFill>
          <a:schemeClr val="accent6">
            <a:shade val="80000"/>
            <a:hueOff val="0"/>
            <a:satOff val="-14054"/>
            <a:lumOff val="9249"/>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altLang="en-US" sz="3000" kern="1200" dirty="0"/>
            <a:t>Process redesign</a:t>
          </a:r>
          <a:endParaRPr lang="en-US" sz="3000" kern="1200" dirty="0"/>
        </a:p>
      </dsp:txBody>
      <dsp:txXfrm>
        <a:off x="3201397" y="679756"/>
        <a:ext cx="2668814" cy="1534862"/>
      </dsp:txXfrm>
    </dsp:sp>
    <dsp:sp modelId="{235A8782-A18E-4E69-85E6-F7BFD2A63E3E}">
      <dsp:nvSpPr>
        <dsp:cNvPr id="0" name=""/>
        <dsp:cNvSpPr/>
      </dsp:nvSpPr>
      <dsp:spPr>
        <a:xfrm>
          <a:off x="6236731" y="596724"/>
          <a:ext cx="2834878" cy="1700926"/>
        </a:xfrm>
        <a:prstGeom prst="roundRect">
          <a:avLst/>
        </a:prstGeom>
        <a:solidFill>
          <a:schemeClr val="accent6">
            <a:shade val="80000"/>
            <a:hueOff val="0"/>
            <a:satOff val="-28108"/>
            <a:lumOff val="18498"/>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altLang="en-US" sz="3000" kern="1200" dirty="0"/>
            <a:t>Supply chain management</a:t>
          </a:r>
          <a:endParaRPr lang="en-US" sz="3000" kern="1200" dirty="0"/>
        </a:p>
      </dsp:txBody>
      <dsp:txXfrm>
        <a:off x="6319763" y="679756"/>
        <a:ext cx="2668814" cy="1534862"/>
      </dsp:txXfrm>
    </dsp:sp>
    <dsp:sp modelId="{80D01D29-5427-406B-B008-A1CA1F542590}">
      <dsp:nvSpPr>
        <dsp:cNvPr id="0" name=""/>
        <dsp:cNvSpPr/>
      </dsp:nvSpPr>
      <dsp:spPr>
        <a:xfrm>
          <a:off x="1559182" y="2581138"/>
          <a:ext cx="2834878" cy="1700926"/>
        </a:xfrm>
        <a:prstGeom prst="roundRect">
          <a:avLst/>
        </a:prstGeom>
        <a:solidFill>
          <a:schemeClr val="accent6">
            <a:shade val="80000"/>
            <a:hueOff val="0"/>
            <a:satOff val="-42161"/>
            <a:lumOff val="27746"/>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altLang="en-US" sz="3000" kern="1200" dirty="0"/>
            <a:t>Factory automation</a:t>
          </a:r>
          <a:endParaRPr lang="en-US" sz="3000" kern="1200" dirty="0"/>
        </a:p>
      </dsp:txBody>
      <dsp:txXfrm>
        <a:off x="1642214" y="2664170"/>
        <a:ext cx="2668814" cy="1534862"/>
      </dsp:txXfrm>
    </dsp:sp>
    <dsp:sp modelId="{04F183CF-0606-4B81-AA0E-EDE73C1CD476}">
      <dsp:nvSpPr>
        <dsp:cNvPr id="0" name=""/>
        <dsp:cNvSpPr/>
      </dsp:nvSpPr>
      <dsp:spPr>
        <a:xfrm>
          <a:off x="4677548" y="2581138"/>
          <a:ext cx="2834878" cy="1700926"/>
        </a:xfrm>
        <a:prstGeom prst="roundRect">
          <a:avLst/>
        </a:prstGeom>
        <a:solidFill>
          <a:schemeClr val="accent6">
            <a:shade val="80000"/>
            <a:hueOff val="0"/>
            <a:satOff val="-56215"/>
            <a:lumOff val="36995"/>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altLang="en-US" sz="3000" kern="1200" dirty="0"/>
            <a:t>Service operations</a:t>
          </a:r>
          <a:endParaRPr lang="en-US" sz="3000" kern="1200" dirty="0"/>
        </a:p>
      </dsp:txBody>
      <dsp:txXfrm>
        <a:off x="4760580" y="2664170"/>
        <a:ext cx="2668814" cy="1534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EE3774-3BAC-4139-992A-E9228115921D}">
      <dsp:nvSpPr>
        <dsp:cNvPr id="0" name=""/>
        <dsp:cNvSpPr/>
      </dsp:nvSpPr>
      <dsp:spPr>
        <a:xfrm>
          <a:off x="680370" y="0"/>
          <a:ext cx="7710868" cy="3789043"/>
        </a:xfrm>
        <a:prstGeom prst="rightArrow">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95412-1933-4193-A83D-DB51782D1387}">
      <dsp:nvSpPr>
        <dsp:cNvPr id="0" name=""/>
        <dsp:cNvSpPr/>
      </dsp:nvSpPr>
      <dsp:spPr>
        <a:xfrm>
          <a:off x="2779" y="1136712"/>
          <a:ext cx="1736845" cy="1515617"/>
        </a:xfrm>
        <a:prstGeom prst="roundRect">
          <a:avLst/>
        </a:prstGeom>
        <a:solidFill>
          <a:schemeClr val="accent6">
            <a:shade val="80000"/>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Inbound Logistics</a:t>
          </a:r>
        </a:p>
      </dsp:txBody>
      <dsp:txXfrm>
        <a:off x="76765" y="1210698"/>
        <a:ext cx="1588873" cy="1367645"/>
      </dsp:txXfrm>
    </dsp:sp>
    <dsp:sp modelId="{7B743CC3-72A4-434D-8FD8-3BC2EFA5F632}">
      <dsp:nvSpPr>
        <dsp:cNvPr id="0" name=""/>
        <dsp:cNvSpPr/>
      </dsp:nvSpPr>
      <dsp:spPr>
        <a:xfrm>
          <a:off x="1835080" y="1136712"/>
          <a:ext cx="1736845" cy="1515617"/>
        </a:xfrm>
        <a:prstGeom prst="roundRect">
          <a:avLst/>
        </a:prstGeom>
        <a:solidFill>
          <a:schemeClr val="accent6">
            <a:shade val="80000"/>
            <a:hueOff val="0"/>
            <a:satOff val="-14054"/>
            <a:lumOff val="9249"/>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Operations</a:t>
          </a:r>
        </a:p>
      </dsp:txBody>
      <dsp:txXfrm>
        <a:off x="1909066" y="1210698"/>
        <a:ext cx="1588873" cy="1367645"/>
      </dsp:txXfrm>
    </dsp:sp>
    <dsp:sp modelId="{FE33870E-F994-4C78-9BEC-9F86F3C3C27C}">
      <dsp:nvSpPr>
        <dsp:cNvPr id="0" name=""/>
        <dsp:cNvSpPr/>
      </dsp:nvSpPr>
      <dsp:spPr>
        <a:xfrm>
          <a:off x="3667382" y="1136712"/>
          <a:ext cx="1736845" cy="1515617"/>
        </a:xfrm>
        <a:prstGeom prst="roundRect">
          <a:avLst/>
        </a:prstGeom>
        <a:solidFill>
          <a:schemeClr val="accent6">
            <a:shade val="80000"/>
            <a:hueOff val="0"/>
            <a:satOff val="-28108"/>
            <a:lumOff val="18498"/>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Outbound Logistics</a:t>
          </a:r>
        </a:p>
      </dsp:txBody>
      <dsp:txXfrm>
        <a:off x="3741368" y="1210698"/>
        <a:ext cx="1588873" cy="1367645"/>
      </dsp:txXfrm>
    </dsp:sp>
    <dsp:sp modelId="{5A3821C9-0F50-4DE5-AB07-EF2D3F7DB848}">
      <dsp:nvSpPr>
        <dsp:cNvPr id="0" name=""/>
        <dsp:cNvSpPr/>
      </dsp:nvSpPr>
      <dsp:spPr>
        <a:xfrm>
          <a:off x="5499683" y="1136712"/>
          <a:ext cx="1736845" cy="1515617"/>
        </a:xfrm>
        <a:prstGeom prst="roundRect">
          <a:avLst/>
        </a:prstGeom>
        <a:solidFill>
          <a:schemeClr val="accent6">
            <a:shade val="80000"/>
            <a:hueOff val="0"/>
            <a:satOff val="-42161"/>
            <a:lumOff val="27746"/>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Marketing and Sales</a:t>
          </a:r>
        </a:p>
      </dsp:txBody>
      <dsp:txXfrm>
        <a:off x="5573669" y="1210698"/>
        <a:ext cx="1588873" cy="1367645"/>
      </dsp:txXfrm>
    </dsp:sp>
    <dsp:sp modelId="{317ED151-1A6F-41D6-89E2-C139B5B3A3E8}">
      <dsp:nvSpPr>
        <dsp:cNvPr id="0" name=""/>
        <dsp:cNvSpPr/>
      </dsp:nvSpPr>
      <dsp:spPr>
        <a:xfrm>
          <a:off x="7331984" y="1136712"/>
          <a:ext cx="1736845" cy="1515617"/>
        </a:xfrm>
        <a:prstGeom prst="roundRect">
          <a:avLst/>
        </a:prstGeom>
        <a:solidFill>
          <a:schemeClr val="accent6">
            <a:shade val="80000"/>
            <a:hueOff val="0"/>
            <a:satOff val="-56215"/>
            <a:lumOff val="36995"/>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Service</a:t>
          </a:r>
        </a:p>
      </dsp:txBody>
      <dsp:txXfrm>
        <a:off x="7405970" y="1210698"/>
        <a:ext cx="1588873" cy="13676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509D3-7568-458E-8E23-B6A5749393C1}">
      <dsp:nvSpPr>
        <dsp:cNvPr id="0" name=""/>
        <dsp:cNvSpPr/>
      </dsp:nvSpPr>
      <dsp:spPr>
        <a:xfrm>
          <a:off x="3344624" y="2496110"/>
          <a:ext cx="2382360" cy="2382360"/>
        </a:xfrm>
        <a:prstGeom prst="ellipse">
          <a:avLst/>
        </a:prstGeom>
        <a:solidFill>
          <a:schemeClr val="accent6">
            <a:shade val="80000"/>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Rivalry among existing competitors</a:t>
          </a:r>
        </a:p>
      </dsp:txBody>
      <dsp:txXfrm>
        <a:off x="3693513" y="2844999"/>
        <a:ext cx="1684582" cy="1684582"/>
      </dsp:txXfrm>
    </dsp:sp>
    <dsp:sp modelId="{EAE74553-7D70-4C26-A941-8F8F6DE42D68}">
      <dsp:nvSpPr>
        <dsp:cNvPr id="0" name=""/>
        <dsp:cNvSpPr/>
      </dsp:nvSpPr>
      <dsp:spPr>
        <a:xfrm rot="11700000">
          <a:off x="2722221" y="2844192"/>
          <a:ext cx="742260" cy="577561"/>
        </a:xfrm>
        <a:prstGeom prst="leftRightArrow">
          <a:avLst/>
        </a:prstGeom>
        <a:solidFill>
          <a:schemeClr val="accent6">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F00D05-7D27-45DC-AC87-749924DFB336}">
      <dsp:nvSpPr>
        <dsp:cNvPr id="0" name=""/>
        <dsp:cNvSpPr/>
      </dsp:nvSpPr>
      <dsp:spPr>
        <a:xfrm>
          <a:off x="439526" y="1987616"/>
          <a:ext cx="2263242" cy="1810594"/>
        </a:xfrm>
        <a:prstGeom prst="roundRect">
          <a:avLst>
            <a:gd name="adj" fmla="val 10000"/>
          </a:avLst>
        </a:prstGeom>
        <a:solidFill>
          <a:schemeClr val="accent6">
            <a:shade val="80000"/>
            <a:hueOff val="0"/>
            <a:satOff val="0"/>
            <a:lumOff val="0"/>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en-US" sz="3100" kern="1200" dirty="0"/>
            <a:t>Power of suppliers</a:t>
          </a:r>
        </a:p>
      </dsp:txBody>
      <dsp:txXfrm>
        <a:off x="492556" y="2040646"/>
        <a:ext cx="2157182" cy="1704534"/>
      </dsp:txXfrm>
    </dsp:sp>
    <dsp:sp modelId="{6B7411FD-AA27-4B1C-9869-45D1373F0141}">
      <dsp:nvSpPr>
        <dsp:cNvPr id="0" name=""/>
        <dsp:cNvSpPr/>
      </dsp:nvSpPr>
      <dsp:spPr>
        <a:xfrm rot="14700000">
          <a:off x="3309535" y="1889941"/>
          <a:ext cx="878508" cy="678972"/>
        </a:xfrm>
        <a:prstGeom prst="leftRightArrow">
          <a:avLst/>
        </a:prstGeom>
        <a:solidFill>
          <a:schemeClr val="accent6">
            <a:shade val="90000"/>
            <a:hueOff val="0"/>
            <a:satOff val="-18738"/>
            <a:lumOff val="117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A31A93-BB03-4FE9-BBC6-290DA7BD0B51}">
      <dsp:nvSpPr>
        <dsp:cNvPr id="0" name=""/>
        <dsp:cNvSpPr/>
      </dsp:nvSpPr>
      <dsp:spPr>
        <a:xfrm>
          <a:off x="2107067" y="318"/>
          <a:ext cx="2263242" cy="1810594"/>
        </a:xfrm>
        <a:prstGeom prst="roundRect">
          <a:avLst>
            <a:gd name="adj" fmla="val 10000"/>
          </a:avLst>
        </a:prstGeom>
        <a:solidFill>
          <a:schemeClr val="accent6">
            <a:shade val="80000"/>
            <a:hueOff val="0"/>
            <a:satOff val="-18738"/>
            <a:lumOff val="12332"/>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en-US" sz="3100" kern="1200" dirty="0"/>
            <a:t>Potential new entrants</a:t>
          </a:r>
        </a:p>
      </dsp:txBody>
      <dsp:txXfrm>
        <a:off x="2160097" y="53348"/>
        <a:ext cx="2157182" cy="1704534"/>
      </dsp:txXfrm>
    </dsp:sp>
    <dsp:sp modelId="{8B46C071-60F1-4D8B-8EFF-B6D7BF386FE6}">
      <dsp:nvSpPr>
        <dsp:cNvPr id="0" name=""/>
        <dsp:cNvSpPr/>
      </dsp:nvSpPr>
      <dsp:spPr>
        <a:xfrm rot="17700000">
          <a:off x="4776511" y="1841245"/>
          <a:ext cx="884756" cy="734784"/>
        </a:xfrm>
        <a:prstGeom prst="leftRightArrow">
          <a:avLst/>
        </a:prstGeom>
        <a:solidFill>
          <a:schemeClr val="accent6">
            <a:shade val="90000"/>
            <a:hueOff val="0"/>
            <a:satOff val="-37477"/>
            <a:lumOff val="234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064DEC-D7E4-4F6A-8BE6-FF3657C112B0}">
      <dsp:nvSpPr>
        <dsp:cNvPr id="0" name=""/>
        <dsp:cNvSpPr/>
      </dsp:nvSpPr>
      <dsp:spPr>
        <a:xfrm>
          <a:off x="4701300" y="318"/>
          <a:ext cx="2263242" cy="1810594"/>
        </a:xfrm>
        <a:prstGeom prst="roundRect">
          <a:avLst>
            <a:gd name="adj" fmla="val 10000"/>
          </a:avLst>
        </a:prstGeom>
        <a:solidFill>
          <a:schemeClr val="accent6">
            <a:shade val="80000"/>
            <a:hueOff val="0"/>
            <a:satOff val="-37477"/>
            <a:lumOff val="24663"/>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en-US" sz="3100" kern="1200" dirty="0"/>
            <a:t>Power of buyers</a:t>
          </a:r>
        </a:p>
      </dsp:txBody>
      <dsp:txXfrm>
        <a:off x="4754330" y="53348"/>
        <a:ext cx="2157182" cy="1704534"/>
      </dsp:txXfrm>
    </dsp:sp>
    <dsp:sp modelId="{3BD6F10F-436F-42CB-B496-250F3B47D4F6}">
      <dsp:nvSpPr>
        <dsp:cNvPr id="0" name=""/>
        <dsp:cNvSpPr/>
      </dsp:nvSpPr>
      <dsp:spPr>
        <a:xfrm rot="20700000">
          <a:off x="5603392" y="2770194"/>
          <a:ext cx="770532" cy="621647"/>
        </a:xfrm>
        <a:prstGeom prst="leftRightArrow">
          <a:avLst/>
        </a:prstGeom>
        <a:solidFill>
          <a:schemeClr val="accent6">
            <a:shade val="90000"/>
            <a:hueOff val="0"/>
            <a:satOff val="-56215"/>
            <a:lumOff val="351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D2452C-B6A5-464D-A6F9-ABADD1352ADD}">
      <dsp:nvSpPr>
        <dsp:cNvPr id="0" name=""/>
        <dsp:cNvSpPr/>
      </dsp:nvSpPr>
      <dsp:spPr>
        <a:xfrm>
          <a:off x="6368840" y="1987616"/>
          <a:ext cx="2263242" cy="1810594"/>
        </a:xfrm>
        <a:prstGeom prst="roundRect">
          <a:avLst>
            <a:gd name="adj" fmla="val 10000"/>
          </a:avLst>
        </a:prstGeom>
        <a:solidFill>
          <a:schemeClr val="accent6">
            <a:shade val="80000"/>
            <a:hueOff val="0"/>
            <a:satOff val="-56215"/>
            <a:lumOff val="36995"/>
            <a:alphaOff val="0"/>
          </a:schemeClr>
        </a:solidFill>
        <a:ln w="25400" cap="flat" cmpd="dbl"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en-US" sz="3100" kern="1200" dirty="0"/>
            <a:t>Threat of substitutes</a:t>
          </a:r>
        </a:p>
      </dsp:txBody>
      <dsp:txXfrm>
        <a:off x="6421870" y="2040646"/>
        <a:ext cx="2157182" cy="1704534"/>
      </dsp:txXfrm>
    </dsp:sp>
  </dsp:spTree>
</dsp:drawing>
</file>

<file path=ppt/diagrams/layout1.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51554976-ADF3-4306-A2DB-694C1C96941C}"/>
              </a:ext>
            </a:extLst>
          </p:cNvPr>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050" name="Rectangle 2">
            <a:extLst>
              <a:ext uri="{FF2B5EF4-FFF2-40B4-BE49-F238E27FC236}">
                <a16:creationId xmlns:a16="http://schemas.microsoft.com/office/drawing/2014/main" id="{A74677C7-82B4-4187-9336-019CF81A8100}"/>
              </a:ext>
            </a:extLst>
          </p:cNvPr>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a:extLst>
              <a:ext uri="{FF2B5EF4-FFF2-40B4-BE49-F238E27FC236}">
                <a16:creationId xmlns:a16="http://schemas.microsoft.com/office/drawing/2014/main" id="{FF5BAE7A-9606-4672-ABD7-BF19975B068D}"/>
              </a:ext>
            </a:extLst>
          </p:cNvPr>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2" name="Rectangle 4">
            <a:extLst>
              <a:ext uri="{FF2B5EF4-FFF2-40B4-BE49-F238E27FC236}">
                <a16:creationId xmlns:a16="http://schemas.microsoft.com/office/drawing/2014/main" id="{CA9CE930-53E1-435E-9255-AE717EF09C07}"/>
              </a:ext>
            </a:extLst>
          </p:cNvPr>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3" name="Rectangle 5">
            <a:extLst>
              <a:ext uri="{FF2B5EF4-FFF2-40B4-BE49-F238E27FC236}">
                <a16:creationId xmlns:a16="http://schemas.microsoft.com/office/drawing/2014/main" id="{C905E21B-76C8-4E5F-A29C-9DDAB58CFACD}"/>
              </a:ext>
            </a:extLst>
          </p:cNvPr>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pitchFamily="-107" charset="2"/>
              <a:buNone/>
              <a:tabLst>
                <a:tab pos="723900" algn="l"/>
                <a:tab pos="1447800" algn="l"/>
                <a:tab pos="2171700" algn="l"/>
                <a:tab pos="2895600" algn="l"/>
              </a:tabLst>
              <a:defRPr sz="1400">
                <a:solidFill>
                  <a:srgbClr val="000000"/>
                </a:solidFill>
                <a:latin typeface="Times New Roman" pitchFamily="-107" charset="0"/>
                <a:ea typeface="Bitstream Vera Sans" pitchFamily="-107" charset="0"/>
                <a:cs typeface="Bitstream Vera Sans" pitchFamily="-107" charset="0"/>
              </a:defRPr>
            </a:lvl1pPr>
          </a:lstStyle>
          <a:p>
            <a:pPr>
              <a:defRPr/>
            </a:pPr>
            <a:endParaRPr lang="en-GB"/>
          </a:p>
        </p:txBody>
      </p:sp>
      <p:sp>
        <p:nvSpPr>
          <p:cNvPr id="2054" name="Rectangle 6">
            <a:extLst>
              <a:ext uri="{FF2B5EF4-FFF2-40B4-BE49-F238E27FC236}">
                <a16:creationId xmlns:a16="http://schemas.microsoft.com/office/drawing/2014/main" id="{E83FB038-EC9D-4D31-BF16-EDFE431B541D}"/>
              </a:ext>
            </a:extLst>
          </p:cNvPr>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tabLst>
                <a:tab pos="723900" algn="l"/>
                <a:tab pos="1447800" algn="l"/>
                <a:tab pos="2171700" algn="l"/>
                <a:tab pos="2895600" algn="l"/>
              </a:tabLst>
              <a:defRPr sz="1400">
                <a:solidFill>
                  <a:srgbClr val="000000"/>
                </a:solidFill>
                <a:latin typeface="Times New Roman" panose="02020603050405020304" pitchFamily="18" charset="0"/>
              </a:defRPr>
            </a:lvl1pPr>
          </a:lstStyle>
          <a:p>
            <a:pPr>
              <a:defRPr/>
            </a:pPr>
            <a:fld id="{8652C302-3A22-402C-93EE-256CC9CC05A3}"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07"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184D4B4-8B05-4D29-8841-82605D4E82B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1pPr>
            <a:lvl2pPr marL="742950" indent="-28575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2pPr>
            <a:lvl3pPr marL="11430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3pPr>
            <a:lvl4pPr marL="16002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4pPr>
            <a:lvl5pPr marL="2057400" indent="-22860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ea typeface="ＭＳ Ｐゴシック" panose="020B0600070205080204" pitchFamily="34" charset="-128"/>
              </a:defRPr>
            </a:lvl9pPr>
          </a:lstStyle>
          <a:p>
            <a:pPr hangingPunct="1">
              <a:spcBef>
                <a:spcPct val="0"/>
              </a:spcBef>
              <a:buSzPct val="45000"/>
              <a:buFont typeface="Wingdings" panose="05000000000000000000" pitchFamily="2" charset="2"/>
              <a:buNone/>
            </a:pPr>
            <a:fld id="{0E8BB056-1504-435C-92D6-74D90C5D4C5E}" type="slidenum">
              <a:rPr lang="en-US" altLang="en-US" sz="1300" smtClean="0">
                <a:solidFill>
                  <a:schemeClr val="tx1"/>
                </a:solidFill>
              </a:rPr>
              <a:pPr hangingPunct="1">
                <a:spcBef>
                  <a:spcPct val="0"/>
                </a:spcBef>
                <a:buSzPct val="45000"/>
                <a:buFont typeface="Wingdings" panose="05000000000000000000" pitchFamily="2" charset="2"/>
                <a:buNone/>
              </a:pPr>
              <a:t>1</a:t>
            </a:fld>
            <a:endParaRPr lang="en-US" altLang="en-US" sz="1300">
              <a:solidFill>
                <a:schemeClr val="tx1"/>
              </a:solidFill>
            </a:endParaRPr>
          </a:p>
        </p:txBody>
      </p:sp>
      <p:sp>
        <p:nvSpPr>
          <p:cNvPr id="5123" name="Rectangle 2">
            <a:extLst>
              <a:ext uri="{FF2B5EF4-FFF2-40B4-BE49-F238E27FC236}">
                <a16:creationId xmlns:a16="http://schemas.microsoft.com/office/drawing/2014/main" id="{F825E5F3-2D51-4618-A2FB-C6C478F89532}"/>
              </a:ext>
            </a:extLst>
          </p:cNvPr>
          <p:cNvSpPr>
            <a:spLocks noGrp="1" noRot="1" noChangeAspect="1" noChangeArrowheads="1" noTextEdit="1"/>
          </p:cNvSpPr>
          <p:nvPr>
            <p:ph type="sldImg"/>
          </p:nvPr>
        </p:nvSpPr>
        <p:spPr/>
      </p:sp>
      <p:sp>
        <p:nvSpPr>
          <p:cNvPr id="5124" name="Rectangle 3">
            <a:extLst>
              <a:ext uri="{FF2B5EF4-FFF2-40B4-BE49-F238E27FC236}">
                <a16:creationId xmlns:a16="http://schemas.microsoft.com/office/drawing/2014/main" id="{69078F99-11AF-4C16-BD3A-89CB68CB1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0A976883-2B2C-4079-ACA4-8089F930CF98}" type="slidenum">
              <a:rPr lang="en-US" altLang="en-US" smtClean="0">
                <a:solidFill>
                  <a:schemeClr val="tx2"/>
                </a:solidFill>
              </a:rPr>
              <a:pPr/>
              <a:t>14</a:t>
            </a:fld>
            <a:endParaRPr lang="en-US" altLang="en-US">
              <a:solidFill>
                <a:schemeClr val="tx2"/>
              </a:solidFill>
            </a:endParaRPr>
          </a:p>
        </p:txBody>
      </p:sp>
    </p:spTree>
    <p:extLst>
      <p:ext uri="{BB962C8B-B14F-4D97-AF65-F5344CB8AC3E}">
        <p14:creationId xmlns:p14="http://schemas.microsoft.com/office/powerpoint/2010/main" val="3803135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0A976883-2B2C-4079-ACA4-8089F930CF98}" type="slidenum">
              <a:rPr lang="en-US" altLang="en-US" smtClean="0">
                <a:solidFill>
                  <a:schemeClr val="tx2"/>
                </a:solidFill>
              </a:rPr>
              <a:pPr/>
              <a:t>15</a:t>
            </a:fld>
            <a:endParaRPr lang="en-US" altLang="en-US">
              <a:solidFill>
                <a:schemeClr val="tx2"/>
              </a:solidFill>
            </a:endParaRPr>
          </a:p>
        </p:txBody>
      </p:sp>
    </p:spTree>
    <p:extLst>
      <p:ext uri="{BB962C8B-B14F-4D97-AF65-F5344CB8AC3E}">
        <p14:creationId xmlns:p14="http://schemas.microsoft.com/office/powerpoint/2010/main" val="586598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21</a:t>
            </a:fld>
            <a:endParaRPr lang="en-US" altLang="en-US"/>
          </a:p>
        </p:txBody>
      </p:sp>
    </p:spTree>
    <p:extLst>
      <p:ext uri="{BB962C8B-B14F-4D97-AF65-F5344CB8AC3E}">
        <p14:creationId xmlns:p14="http://schemas.microsoft.com/office/powerpoint/2010/main" val="332607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22</a:t>
            </a:fld>
            <a:endParaRPr lang="en-US" altLang="en-US"/>
          </a:p>
        </p:txBody>
      </p:sp>
    </p:spTree>
    <p:extLst>
      <p:ext uri="{BB962C8B-B14F-4D97-AF65-F5344CB8AC3E}">
        <p14:creationId xmlns:p14="http://schemas.microsoft.com/office/powerpoint/2010/main" val="1780613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23</a:t>
            </a:fld>
            <a:endParaRPr lang="en-US" altLang="en-US"/>
          </a:p>
        </p:txBody>
      </p:sp>
    </p:spTree>
    <p:extLst>
      <p:ext uri="{BB962C8B-B14F-4D97-AF65-F5344CB8AC3E}">
        <p14:creationId xmlns:p14="http://schemas.microsoft.com/office/powerpoint/2010/main" val="1695433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24</a:t>
            </a:fld>
            <a:endParaRPr lang="en-US" altLang="en-US"/>
          </a:p>
        </p:txBody>
      </p:sp>
    </p:spTree>
    <p:extLst>
      <p:ext uri="{BB962C8B-B14F-4D97-AF65-F5344CB8AC3E}">
        <p14:creationId xmlns:p14="http://schemas.microsoft.com/office/powerpoint/2010/main" val="120998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25</a:t>
            </a:fld>
            <a:endParaRPr lang="en-US" altLang="en-US"/>
          </a:p>
        </p:txBody>
      </p:sp>
    </p:spTree>
    <p:extLst>
      <p:ext uri="{BB962C8B-B14F-4D97-AF65-F5344CB8AC3E}">
        <p14:creationId xmlns:p14="http://schemas.microsoft.com/office/powerpoint/2010/main" val="1141653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B18D0A-F124-4CEA-B665-1147ADC32917}" type="slidenum">
              <a:rPr lang="en-US" altLang="en-US"/>
              <a:pPr/>
              <a:t>26</a:t>
            </a:fld>
            <a:endParaRPr lang="en-US" altLang="en-US"/>
          </a:p>
        </p:txBody>
      </p:sp>
    </p:spTree>
    <p:extLst>
      <p:ext uri="{BB962C8B-B14F-4D97-AF65-F5344CB8AC3E}">
        <p14:creationId xmlns:p14="http://schemas.microsoft.com/office/powerpoint/2010/main" val="1804230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B18D0A-F124-4CEA-B665-1147ADC32917}" type="slidenum">
              <a:rPr lang="en-US" altLang="en-US"/>
              <a:pPr/>
              <a:t>27</a:t>
            </a:fld>
            <a:endParaRPr lang="en-US" altLang="en-US"/>
          </a:p>
        </p:txBody>
      </p:sp>
    </p:spTree>
    <p:extLst>
      <p:ext uri="{BB962C8B-B14F-4D97-AF65-F5344CB8AC3E}">
        <p14:creationId xmlns:p14="http://schemas.microsoft.com/office/powerpoint/2010/main" val="155850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B18D0A-F124-4CEA-B665-1147ADC32917}" type="slidenum">
              <a:rPr lang="en-US" altLang="en-US"/>
              <a:pPr/>
              <a:t>28</a:t>
            </a:fld>
            <a:endParaRPr lang="en-US" altLang="en-US"/>
          </a:p>
        </p:txBody>
      </p:sp>
    </p:spTree>
    <p:extLst>
      <p:ext uri="{BB962C8B-B14F-4D97-AF65-F5344CB8AC3E}">
        <p14:creationId xmlns:p14="http://schemas.microsoft.com/office/powerpoint/2010/main" val="385531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2</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B18D0A-F124-4CEA-B665-1147ADC32917}" type="slidenum">
              <a:rPr lang="en-US" altLang="en-US"/>
              <a:pPr/>
              <a:t>29</a:t>
            </a:fld>
            <a:endParaRPr lang="en-US" altLang="en-US"/>
          </a:p>
        </p:txBody>
      </p:sp>
    </p:spTree>
    <p:extLst>
      <p:ext uri="{BB962C8B-B14F-4D97-AF65-F5344CB8AC3E}">
        <p14:creationId xmlns:p14="http://schemas.microsoft.com/office/powerpoint/2010/main" val="3302278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B18D0A-F124-4CEA-B665-1147ADC32917}" type="slidenum">
              <a:rPr lang="en-US" altLang="en-US"/>
              <a:pPr/>
              <a:t>30</a:t>
            </a:fld>
            <a:endParaRPr lang="en-US" altLang="en-US"/>
          </a:p>
        </p:txBody>
      </p:sp>
    </p:spTree>
    <p:extLst>
      <p:ext uri="{BB962C8B-B14F-4D97-AF65-F5344CB8AC3E}">
        <p14:creationId xmlns:p14="http://schemas.microsoft.com/office/powerpoint/2010/main" val="4231323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31</a:t>
            </a:fld>
            <a:endParaRPr lang="en-US" altLang="en-US"/>
          </a:p>
        </p:txBody>
      </p:sp>
    </p:spTree>
    <p:extLst>
      <p:ext uri="{BB962C8B-B14F-4D97-AF65-F5344CB8AC3E}">
        <p14:creationId xmlns:p14="http://schemas.microsoft.com/office/powerpoint/2010/main" val="388634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32</a:t>
            </a:fld>
            <a:endParaRPr lang="en-US" altLang="en-US"/>
          </a:p>
        </p:txBody>
      </p:sp>
    </p:spTree>
    <p:extLst>
      <p:ext uri="{BB962C8B-B14F-4D97-AF65-F5344CB8AC3E}">
        <p14:creationId xmlns:p14="http://schemas.microsoft.com/office/powerpoint/2010/main" val="3787294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33</a:t>
            </a:fld>
            <a:endParaRPr lang="en-US" altLang="en-US"/>
          </a:p>
        </p:txBody>
      </p:sp>
    </p:spTree>
    <p:extLst>
      <p:ext uri="{BB962C8B-B14F-4D97-AF65-F5344CB8AC3E}">
        <p14:creationId xmlns:p14="http://schemas.microsoft.com/office/powerpoint/2010/main" val="2064518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34</a:t>
            </a:fld>
            <a:endParaRPr lang="en-US" altLang="en-US"/>
          </a:p>
        </p:txBody>
      </p:sp>
    </p:spTree>
    <p:extLst>
      <p:ext uri="{BB962C8B-B14F-4D97-AF65-F5344CB8AC3E}">
        <p14:creationId xmlns:p14="http://schemas.microsoft.com/office/powerpoint/2010/main" val="1434664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B18D0A-F124-4CEA-B665-1147ADC32917}" type="slidenum">
              <a:rPr lang="en-US" altLang="en-US"/>
              <a:pPr/>
              <a:t>35</a:t>
            </a:fld>
            <a:endParaRPr lang="en-US" altLang="en-US"/>
          </a:p>
        </p:txBody>
      </p:sp>
    </p:spTree>
    <p:extLst>
      <p:ext uri="{BB962C8B-B14F-4D97-AF65-F5344CB8AC3E}">
        <p14:creationId xmlns:p14="http://schemas.microsoft.com/office/powerpoint/2010/main" val="1102772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en-US" altLang="en-US" b="1" dirty="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3C4FD19C-EBF6-4C11-8894-6ED8BFD6B267}" type="slidenum">
              <a:rPr lang="en-US" altLang="en-US" smtClean="0">
                <a:solidFill>
                  <a:schemeClr val="tx2"/>
                </a:solidFill>
              </a:rPr>
              <a:pPr/>
              <a:t>36</a:t>
            </a:fld>
            <a:endParaRPr lang="en-US" altLang="en-US">
              <a:solidFill>
                <a:schemeClr val="tx2"/>
              </a:solidFill>
            </a:endParaRPr>
          </a:p>
        </p:txBody>
      </p:sp>
    </p:spTree>
    <p:extLst>
      <p:ext uri="{BB962C8B-B14F-4D97-AF65-F5344CB8AC3E}">
        <p14:creationId xmlns:p14="http://schemas.microsoft.com/office/powerpoint/2010/main" val="1595819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7389C7F0-3B1D-4F5E-A677-D5A059388472}" type="slidenum">
              <a:rPr lang="en-US" altLang="en-US" smtClean="0">
                <a:solidFill>
                  <a:schemeClr val="tx2"/>
                </a:solidFill>
              </a:rPr>
              <a:pPr/>
              <a:t>37</a:t>
            </a:fld>
            <a:endParaRPr lang="en-US" altLang="en-US">
              <a:solidFill>
                <a:schemeClr val="tx2"/>
              </a:solidFill>
            </a:endParaRPr>
          </a:p>
        </p:txBody>
      </p:sp>
    </p:spTree>
    <p:extLst>
      <p:ext uri="{BB962C8B-B14F-4D97-AF65-F5344CB8AC3E}">
        <p14:creationId xmlns:p14="http://schemas.microsoft.com/office/powerpoint/2010/main" val="3413275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These are solutions to problems that result from business pressures</a:t>
            </a: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BBFDC3B-E7E3-4489-B6F8-96A3F33C9600}" type="slidenum">
              <a:rPr lang="en-US" altLang="en-US" smtClean="0">
                <a:solidFill>
                  <a:schemeClr val="tx2"/>
                </a:solidFill>
              </a:rPr>
              <a:pPr/>
              <a:t>38</a:t>
            </a:fld>
            <a:endParaRPr lang="en-US" altLang="en-US">
              <a:solidFill>
                <a:schemeClr val="tx2"/>
              </a:solidFill>
            </a:endParaRPr>
          </a:p>
        </p:txBody>
      </p:sp>
    </p:spTree>
    <p:extLst>
      <p:ext uri="{BB962C8B-B14F-4D97-AF65-F5344CB8AC3E}">
        <p14:creationId xmlns:p14="http://schemas.microsoft.com/office/powerpoint/2010/main" val="2215750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EF7579A9-6C42-4E27-BD33-8D4A8E32BBBA}"/>
              </a:ext>
            </a:extLst>
          </p:cNvPr>
          <p:cNvSpPr>
            <a:spLocks noGrp="1" noRot="1" noChangeAspect="1" noChangeArrowheads="1" noTextEdit="1"/>
          </p:cNvSpPr>
          <p:nvPr>
            <p:ph type="sldImg"/>
          </p:nvPr>
        </p:nvSpPr>
        <p:spPr/>
      </p:sp>
      <p:sp>
        <p:nvSpPr>
          <p:cNvPr id="7171" name="Notes Placeholder 2">
            <a:extLst>
              <a:ext uri="{FF2B5EF4-FFF2-40B4-BE49-F238E27FC236}">
                <a16:creationId xmlns:a16="http://schemas.microsoft.com/office/drawing/2014/main" id="{BB006C71-FB5F-4BA0-9CC2-90F9ABA9E8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E0E95B33-B290-41B9-80AC-EC1A209C73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A7BB6119-5A73-4451-9A42-DE7DA3DA9386}" type="slidenum">
              <a:rPr lang="en-US" altLang="en-US" smtClean="0">
                <a:solidFill>
                  <a:schemeClr val="tx2"/>
                </a:solidFill>
                <a:latin typeface="Times New Roman" panose="02020603050405020304" pitchFamily="18" charset="0"/>
              </a:rPr>
              <a:pPr/>
              <a:t>3</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488626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Facilitate discussion</a:t>
            </a:r>
            <a:r>
              <a:rPr lang="en-US" altLang="en-US"/>
              <a:t> about the importance of activities in each category.  Students bring examples from various industries.</a:t>
            </a: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A8C1A6F8-D6C7-4CE6-9F75-A74EF0C0C6F4}" type="slidenum">
              <a:rPr lang="en-US" altLang="en-US" smtClean="0">
                <a:solidFill>
                  <a:schemeClr val="tx2"/>
                </a:solidFill>
              </a:rPr>
              <a:pPr/>
              <a:t>50</a:t>
            </a:fld>
            <a:endParaRPr lang="en-US" altLang="en-US">
              <a:solidFill>
                <a:schemeClr val="tx2"/>
              </a:solidFill>
            </a:endParaRPr>
          </a:p>
        </p:txBody>
      </p:sp>
    </p:spTree>
    <p:extLst>
      <p:ext uri="{BB962C8B-B14F-4D97-AF65-F5344CB8AC3E}">
        <p14:creationId xmlns:p14="http://schemas.microsoft.com/office/powerpoint/2010/main" val="1370775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647416" algn="l"/>
                <a:tab pos="1294830" algn="l"/>
                <a:tab pos="1942246" algn="l"/>
                <a:tab pos="2591221" algn="l"/>
              </a:tabLst>
              <a:defRPr>
                <a:solidFill>
                  <a:schemeClr val="tx1"/>
                </a:solidFill>
                <a:latin typeface="Times New Roman" pitchFamily="18" charset="0"/>
              </a:defRPr>
            </a:lvl1pPr>
            <a:lvl2pPr marL="730097" indent="-280807">
              <a:tabLst>
                <a:tab pos="647416" algn="l"/>
                <a:tab pos="1294830" algn="l"/>
                <a:tab pos="1942246" algn="l"/>
                <a:tab pos="2591221" algn="l"/>
              </a:tabLst>
              <a:defRPr>
                <a:solidFill>
                  <a:schemeClr val="tx1"/>
                </a:solidFill>
                <a:latin typeface="Times New Roman" pitchFamily="18" charset="0"/>
              </a:defRPr>
            </a:lvl2pPr>
            <a:lvl3pPr marL="1123226" indent="-224645">
              <a:tabLst>
                <a:tab pos="647416" algn="l"/>
                <a:tab pos="1294830" algn="l"/>
                <a:tab pos="1942246" algn="l"/>
                <a:tab pos="2591221" algn="l"/>
              </a:tabLst>
              <a:defRPr>
                <a:solidFill>
                  <a:schemeClr val="tx1"/>
                </a:solidFill>
                <a:latin typeface="Times New Roman" pitchFamily="18" charset="0"/>
              </a:defRPr>
            </a:lvl3pPr>
            <a:lvl4pPr marL="1572517" indent="-224645">
              <a:tabLst>
                <a:tab pos="647416" algn="l"/>
                <a:tab pos="1294830" algn="l"/>
                <a:tab pos="1942246" algn="l"/>
                <a:tab pos="2591221" algn="l"/>
              </a:tabLst>
              <a:defRPr>
                <a:solidFill>
                  <a:schemeClr val="tx1"/>
                </a:solidFill>
                <a:latin typeface="Times New Roman" pitchFamily="18" charset="0"/>
              </a:defRPr>
            </a:lvl4pPr>
            <a:lvl5pPr marL="2021807" indent="-224645">
              <a:tabLst>
                <a:tab pos="647416" algn="l"/>
                <a:tab pos="1294830" algn="l"/>
                <a:tab pos="1942246" algn="l"/>
                <a:tab pos="2591221" algn="l"/>
              </a:tabLst>
              <a:defRPr>
                <a:solidFill>
                  <a:schemeClr val="tx1"/>
                </a:solidFill>
                <a:latin typeface="Times New Roman" pitchFamily="18" charset="0"/>
              </a:defRPr>
            </a:lvl5pPr>
            <a:lvl6pPr marL="2471097"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6pPr>
            <a:lvl7pPr marL="2920388"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7pPr>
            <a:lvl8pPr marL="3369678"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8pPr>
            <a:lvl9pPr marL="3818969"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9pPr>
          </a:lstStyle>
          <a:p>
            <a:pPr>
              <a:buFont typeface="Wingdings" pitchFamily="2" charset="2"/>
              <a:buNone/>
            </a:pPr>
            <a:fld id="{C9DFDBFC-9F32-4F49-BB44-693D922F8936}" type="slidenum">
              <a:rPr lang="en-US" altLang="en-US" smtClean="0">
                <a:solidFill>
                  <a:schemeClr val="tx2"/>
                </a:solidFill>
                <a:ea typeface="MS PGothic" pitchFamily="34" charset="-128"/>
              </a:rPr>
              <a:pPr>
                <a:buFont typeface="Wingdings" pitchFamily="2" charset="2"/>
                <a:buNone/>
              </a:pPr>
              <a:t>52</a:t>
            </a:fld>
            <a:endParaRPr lang="en-US" altLang="en-US">
              <a:solidFill>
                <a:schemeClr val="tx2"/>
              </a:solidFill>
              <a:ea typeface="MS PGothic" pitchFamily="34" charset="-128"/>
            </a:endParaRPr>
          </a:p>
        </p:txBody>
      </p:sp>
    </p:spTree>
    <p:extLst>
      <p:ext uri="{BB962C8B-B14F-4D97-AF65-F5344CB8AC3E}">
        <p14:creationId xmlns:p14="http://schemas.microsoft.com/office/powerpoint/2010/main" val="1648715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Exponential factor </a:t>
            </a:r>
          </a:p>
          <a:p>
            <a:pPr marL="171450" indent="-171450">
              <a:buFontTx/>
              <a:buChar char="-"/>
            </a:pPr>
            <a:r>
              <a:rPr lang="en-US" dirty="0"/>
              <a:t>Creates a winner take all situation </a:t>
            </a:r>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57</a:t>
            </a:fld>
            <a:endParaRPr lang="en-GB" altLang="en-US"/>
          </a:p>
        </p:txBody>
      </p:sp>
    </p:spTree>
    <p:extLst>
      <p:ext uri="{BB962C8B-B14F-4D97-AF65-F5344CB8AC3E}">
        <p14:creationId xmlns:p14="http://schemas.microsoft.com/office/powerpoint/2010/main" val="1588419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is hard to get a patent in computer science</a:t>
            </a:r>
          </a:p>
          <a:p>
            <a:pPr marL="171450" indent="-171450">
              <a:buFontTx/>
              <a:buChar char="-"/>
            </a:pPr>
            <a:r>
              <a:rPr lang="en-US" dirty="0"/>
              <a:t>It is hard to patent an algorithm</a:t>
            </a:r>
          </a:p>
          <a:p>
            <a:pPr marL="171450" indent="-171450">
              <a:buFontTx/>
              <a:buChar char="-"/>
            </a:pPr>
            <a:endParaRPr lang="en-US" dirty="0"/>
          </a:p>
        </p:txBody>
      </p:sp>
      <p:sp>
        <p:nvSpPr>
          <p:cNvPr id="4" name="Slide Number Placeholder 3"/>
          <p:cNvSpPr>
            <a:spLocks noGrp="1"/>
          </p:cNvSpPr>
          <p:nvPr>
            <p:ph type="sldNum"/>
          </p:nvPr>
        </p:nvSpPr>
        <p:spPr/>
        <p:txBody>
          <a:bodyPr/>
          <a:lstStyle/>
          <a:p>
            <a:pPr>
              <a:defRPr/>
            </a:pPr>
            <a:fld id="{8652C302-3A22-402C-93EE-256CC9CC05A3}" type="slidenum">
              <a:rPr lang="en-GB" altLang="en-US" smtClean="0"/>
              <a:pPr>
                <a:defRPr/>
              </a:pPr>
              <a:t>59</a:t>
            </a:fld>
            <a:endParaRPr lang="en-GB" altLang="en-US"/>
          </a:p>
        </p:txBody>
      </p:sp>
    </p:spTree>
    <p:extLst>
      <p:ext uri="{BB962C8B-B14F-4D97-AF65-F5344CB8AC3E}">
        <p14:creationId xmlns:p14="http://schemas.microsoft.com/office/powerpoint/2010/main" val="3833377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Classic diagram of Porters Five Forces</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2FB8EF16-07E3-4C81-BA12-C54283CCF9A5}" type="slidenum">
              <a:rPr lang="en-US" altLang="en-US" smtClean="0">
                <a:solidFill>
                  <a:schemeClr val="tx2"/>
                </a:solidFill>
              </a:rPr>
              <a:pPr/>
              <a:t>62</a:t>
            </a:fld>
            <a:endParaRPr lang="en-US" altLang="en-US">
              <a:solidFill>
                <a:schemeClr val="tx2"/>
              </a:solidFill>
            </a:endParaRPr>
          </a:p>
        </p:txBody>
      </p:sp>
    </p:spTree>
    <p:extLst>
      <p:ext uri="{BB962C8B-B14F-4D97-AF65-F5344CB8AC3E}">
        <p14:creationId xmlns:p14="http://schemas.microsoft.com/office/powerpoint/2010/main" val="2633240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MS PGothic" pitchFamily="34" charset="-128"/>
            </a:endParaRP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647416" algn="l"/>
                <a:tab pos="1294830" algn="l"/>
                <a:tab pos="1942246" algn="l"/>
                <a:tab pos="2591221" algn="l"/>
              </a:tabLst>
              <a:defRPr>
                <a:solidFill>
                  <a:schemeClr val="tx1"/>
                </a:solidFill>
                <a:latin typeface="Times New Roman" pitchFamily="18" charset="0"/>
              </a:defRPr>
            </a:lvl1pPr>
            <a:lvl2pPr marL="730097" indent="-280807">
              <a:tabLst>
                <a:tab pos="647416" algn="l"/>
                <a:tab pos="1294830" algn="l"/>
                <a:tab pos="1942246" algn="l"/>
                <a:tab pos="2591221" algn="l"/>
              </a:tabLst>
              <a:defRPr>
                <a:solidFill>
                  <a:schemeClr val="tx1"/>
                </a:solidFill>
                <a:latin typeface="Times New Roman" pitchFamily="18" charset="0"/>
              </a:defRPr>
            </a:lvl2pPr>
            <a:lvl3pPr marL="1123226" indent="-224645">
              <a:tabLst>
                <a:tab pos="647416" algn="l"/>
                <a:tab pos="1294830" algn="l"/>
                <a:tab pos="1942246" algn="l"/>
                <a:tab pos="2591221" algn="l"/>
              </a:tabLst>
              <a:defRPr>
                <a:solidFill>
                  <a:schemeClr val="tx1"/>
                </a:solidFill>
                <a:latin typeface="Times New Roman" pitchFamily="18" charset="0"/>
              </a:defRPr>
            </a:lvl3pPr>
            <a:lvl4pPr marL="1572517" indent="-224645">
              <a:tabLst>
                <a:tab pos="647416" algn="l"/>
                <a:tab pos="1294830" algn="l"/>
                <a:tab pos="1942246" algn="l"/>
                <a:tab pos="2591221" algn="l"/>
              </a:tabLst>
              <a:defRPr>
                <a:solidFill>
                  <a:schemeClr val="tx1"/>
                </a:solidFill>
                <a:latin typeface="Times New Roman" pitchFamily="18" charset="0"/>
              </a:defRPr>
            </a:lvl4pPr>
            <a:lvl5pPr marL="2021807" indent="-224645">
              <a:tabLst>
                <a:tab pos="647416" algn="l"/>
                <a:tab pos="1294830" algn="l"/>
                <a:tab pos="1942246" algn="l"/>
                <a:tab pos="2591221" algn="l"/>
              </a:tabLst>
              <a:defRPr>
                <a:solidFill>
                  <a:schemeClr val="tx1"/>
                </a:solidFill>
                <a:latin typeface="Times New Roman" pitchFamily="18" charset="0"/>
              </a:defRPr>
            </a:lvl5pPr>
            <a:lvl6pPr marL="2471097"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6pPr>
            <a:lvl7pPr marL="2920388"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7pPr>
            <a:lvl8pPr marL="3369678"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8pPr>
            <a:lvl9pPr marL="3818969" indent="-224645" eaLnBrk="0" fontAlgn="base" hangingPunct="0">
              <a:spcBef>
                <a:spcPct val="0"/>
              </a:spcBef>
              <a:spcAft>
                <a:spcPct val="0"/>
              </a:spcAft>
              <a:tabLst>
                <a:tab pos="647416" algn="l"/>
                <a:tab pos="1294830" algn="l"/>
                <a:tab pos="1942246" algn="l"/>
                <a:tab pos="2591221" algn="l"/>
              </a:tabLst>
              <a:defRPr>
                <a:solidFill>
                  <a:schemeClr val="tx1"/>
                </a:solidFill>
                <a:latin typeface="Times New Roman" pitchFamily="18" charset="0"/>
              </a:defRPr>
            </a:lvl9pPr>
          </a:lstStyle>
          <a:p>
            <a:pPr>
              <a:buFont typeface="Wingdings" pitchFamily="2" charset="2"/>
              <a:buNone/>
            </a:pPr>
            <a:fld id="{CEC952D7-ED37-4F2E-B488-F71DDDA69DAC}" type="slidenum">
              <a:rPr lang="en-US" altLang="en-US" smtClean="0">
                <a:solidFill>
                  <a:schemeClr val="tx2"/>
                </a:solidFill>
                <a:ea typeface="MS PGothic" pitchFamily="34" charset="-128"/>
              </a:rPr>
              <a:pPr>
                <a:buFont typeface="Wingdings" pitchFamily="2" charset="2"/>
                <a:buNone/>
              </a:pPr>
              <a:t>63</a:t>
            </a:fld>
            <a:endParaRPr lang="en-US" altLang="en-US">
              <a:solidFill>
                <a:schemeClr val="tx2"/>
              </a:solidFill>
              <a:ea typeface="MS PGothic" pitchFamily="34" charset="-128"/>
            </a:endParaRPr>
          </a:p>
        </p:txBody>
      </p:sp>
    </p:spTree>
    <p:extLst>
      <p:ext uri="{BB962C8B-B14F-4D97-AF65-F5344CB8AC3E}">
        <p14:creationId xmlns:p14="http://schemas.microsoft.com/office/powerpoint/2010/main" val="1878756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30097" indent="-280807">
              <a:defRPr>
                <a:solidFill>
                  <a:schemeClr val="tx1"/>
                </a:solidFill>
                <a:latin typeface="Times New Roman" pitchFamily="18" charset="0"/>
              </a:defRPr>
            </a:lvl2pPr>
            <a:lvl3pPr marL="1123226" indent="-224645">
              <a:defRPr>
                <a:solidFill>
                  <a:schemeClr val="tx1"/>
                </a:solidFill>
                <a:latin typeface="Times New Roman" pitchFamily="18" charset="0"/>
              </a:defRPr>
            </a:lvl3pPr>
            <a:lvl4pPr marL="1572517" indent="-224645">
              <a:defRPr>
                <a:solidFill>
                  <a:schemeClr val="tx1"/>
                </a:solidFill>
                <a:latin typeface="Times New Roman" pitchFamily="18" charset="0"/>
              </a:defRPr>
            </a:lvl4pPr>
            <a:lvl5pPr marL="2021807" indent="-224645">
              <a:defRPr>
                <a:solidFill>
                  <a:schemeClr val="tx1"/>
                </a:solidFill>
                <a:latin typeface="Times New Roman" pitchFamily="18" charset="0"/>
              </a:defRPr>
            </a:lvl5pPr>
            <a:lvl6pPr marL="2471097" indent="-224645" eaLnBrk="0" fontAlgn="base" hangingPunct="0">
              <a:spcBef>
                <a:spcPct val="0"/>
              </a:spcBef>
              <a:spcAft>
                <a:spcPct val="0"/>
              </a:spcAft>
              <a:defRPr>
                <a:solidFill>
                  <a:schemeClr val="tx1"/>
                </a:solidFill>
                <a:latin typeface="Times New Roman" pitchFamily="18" charset="0"/>
              </a:defRPr>
            </a:lvl6pPr>
            <a:lvl7pPr marL="2920388" indent="-224645" eaLnBrk="0" fontAlgn="base" hangingPunct="0">
              <a:spcBef>
                <a:spcPct val="0"/>
              </a:spcBef>
              <a:spcAft>
                <a:spcPct val="0"/>
              </a:spcAft>
              <a:defRPr>
                <a:solidFill>
                  <a:schemeClr val="tx1"/>
                </a:solidFill>
                <a:latin typeface="Times New Roman" pitchFamily="18" charset="0"/>
              </a:defRPr>
            </a:lvl7pPr>
            <a:lvl8pPr marL="3369678" indent="-224645" eaLnBrk="0" fontAlgn="base" hangingPunct="0">
              <a:spcBef>
                <a:spcPct val="0"/>
              </a:spcBef>
              <a:spcAft>
                <a:spcPct val="0"/>
              </a:spcAft>
              <a:defRPr>
                <a:solidFill>
                  <a:schemeClr val="tx1"/>
                </a:solidFill>
                <a:latin typeface="Times New Roman" pitchFamily="18" charset="0"/>
              </a:defRPr>
            </a:lvl8pPr>
            <a:lvl9pPr marL="3818969" indent="-224645" eaLnBrk="0" fontAlgn="base" hangingPunct="0">
              <a:spcBef>
                <a:spcPct val="0"/>
              </a:spcBef>
              <a:spcAft>
                <a:spcPct val="0"/>
              </a:spcAft>
              <a:defRPr>
                <a:solidFill>
                  <a:schemeClr val="tx1"/>
                </a:solidFill>
                <a:latin typeface="Times New Roman" pitchFamily="18" charset="0"/>
              </a:defRPr>
            </a:lvl9pPr>
          </a:lstStyle>
          <a:p>
            <a:fld id="{2DC879CB-7021-41EF-98D6-F51FC6E174E8}" type="slidenum">
              <a:rPr lang="en-US" altLang="en-US" smtClean="0">
                <a:solidFill>
                  <a:schemeClr val="tx2"/>
                </a:solidFill>
              </a:rPr>
              <a:pPr/>
              <a:t>64</a:t>
            </a:fld>
            <a:endParaRPr lang="en-US" altLang="en-US">
              <a:solidFill>
                <a:schemeClr val="tx2"/>
              </a:solidFill>
            </a:endParaRPr>
          </a:p>
        </p:txBody>
      </p:sp>
    </p:spTree>
    <p:extLst>
      <p:ext uri="{BB962C8B-B14F-4D97-AF65-F5344CB8AC3E}">
        <p14:creationId xmlns:p14="http://schemas.microsoft.com/office/powerpoint/2010/main" val="3791954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9EEF93C-BAB3-46D9-84D8-08EA47F6769E}"/>
              </a:ext>
            </a:extLst>
          </p:cNvPr>
          <p:cNvSpPr>
            <a:spLocks noGrp="1" noRot="1" noChangeAspect="1" noChangeArrowheads="1" noTextEdit="1"/>
          </p:cNvSpPr>
          <p:nvPr>
            <p:ph type="sldImg"/>
          </p:nvPr>
        </p:nvSpPr>
        <p:spPr/>
      </p:sp>
      <p:sp>
        <p:nvSpPr>
          <p:cNvPr id="9219" name="Notes Placeholder 2">
            <a:extLst>
              <a:ext uri="{FF2B5EF4-FFF2-40B4-BE49-F238E27FC236}">
                <a16:creationId xmlns:a16="http://schemas.microsoft.com/office/drawing/2014/main" id="{317DE971-4C66-498A-AF07-174BDF9694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9220" name="Slide Number Placeholder 3">
            <a:extLst>
              <a:ext uri="{FF2B5EF4-FFF2-40B4-BE49-F238E27FC236}">
                <a16:creationId xmlns:a16="http://schemas.microsoft.com/office/drawing/2014/main" id="{805626F6-EE14-47E1-8633-112B0EFED2B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887D7433-CFB3-4048-B7CF-E58D418120BC}" type="slidenum">
              <a:rPr lang="en-US" altLang="en-US" smtClean="0">
                <a:solidFill>
                  <a:schemeClr val="tx2"/>
                </a:solidFill>
                <a:latin typeface="Times New Roman" panose="02020603050405020304" pitchFamily="18" charset="0"/>
              </a:rPr>
              <a:pPr/>
              <a:t>65</a:t>
            </a:fld>
            <a:endParaRPr lang="en-US" altLang="en-US">
              <a:solidFill>
                <a:schemeClr val="tx2"/>
              </a:solidFill>
              <a:latin typeface="Times New Roman" panose="02020603050405020304" pitchFamily="18" charset="0"/>
            </a:endParaRPr>
          </a:p>
        </p:txBody>
      </p:sp>
    </p:spTree>
    <p:extLst>
      <p:ext uri="{BB962C8B-B14F-4D97-AF65-F5344CB8AC3E}">
        <p14:creationId xmlns:p14="http://schemas.microsoft.com/office/powerpoint/2010/main" val="194380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37178A00-79CC-47E8-914B-418E0BFC59E1}"/>
              </a:ext>
            </a:extLst>
          </p:cNvPr>
          <p:cNvSpPr>
            <a:spLocks noGrp="1" noRot="1" noChangeAspect="1" noChangeArrowheads="1" noTextEdit="1"/>
          </p:cNvSpPr>
          <p:nvPr>
            <p:ph type="sldImg"/>
          </p:nvPr>
        </p:nvSpPr>
        <p:spPr/>
      </p:sp>
      <p:sp>
        <p:nvSpPr>
          <p:cNvPr id="18435" name="Notes Placeholder 2">
            <a:extLst>
              <a:ext uri="{FF2B5EF4-FFF2-40B4-BE49-F238E27FC236}">
                <a16:creationId xmlns:a16="http://schemas.microsoft.com/office/drawing/2014/main" id="{B3AACE68-A93A-47D7-8FEF-D74C0224BB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18436" name="Slide Number Placeholder 3">
            <a:extLst>
              <a:ext uri="{FF2B5EF4-FFF2-40B4-BE49-F238E27FC236}">
                <a16:creationId xmlns:a16="http://schemas.microsoft.com/office/drawing/2014/main" id="{85A26686-7C9A-4F95-8D0E-9105084882D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0090A5C9-211B-4C85-BB37-73D48BE71A90}" type="slidenum">
              <a:rPr lang="en-US" altLang="en-US" smtClean="0">
                <a:solidFill>
                  <a:schemeClr val="tx2"/>
                </a:solidFill>
                <a:latin typeface="Times New Roman" panose="02020603050405020304" pitchFamily="18" charset="0"/>
              </a:rPr>
              <a:pPr/>
              <a:t>4</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EC2AB93-A061-454E-A2D7-A819075A8B81}"/>
              </a:ext>
            </a:extLst>
          </p:cNvPr>
          <p:cNvSpPr>
            <a:spLocks noGrp="1" noRot="1" noChangeAspect="1" noChangeArrowheads="1" noTextEdit="1"/>
          </p:cNvSpPr>
          <p:nvPr>
            <p:ph type="sldImg"/>
          </p:nvPr>
        </p:nvSpPr>
        <p:spPr/>
      </p:sp>
      <p:sp>
        <p:nvSpPr>
          <p:cNvPr id="40963" name="Notes Placeholder 2">
            <a:extLst>
              <a:ext uri="{FF2B5EF4-FFF2-40B4-BE49-F238E27FC236}">
                <a16:creationId xmlns:a16="http://schemas.microsoft.com/office/drawing/2014/main" id="{9DF904FF-E586-4573-B734-CEBC12B4A5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0964" name="Slide Number Placeholder 3">
            <a:extLst>
              <a:ext uri="{FF2B5EF4-FFF2-40B4-BE49-F238E27FC236}">
                <a16:creationId xmlns:a16="http://schemas.microsoft.com/office/drawing/2014/main" id="{372E038A-9504-4A00-B33F-C443D633593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55EBF8C4-0182-4181-808E-3A646F2A1C56}" type="slidenum">
              <a:rPr lang="en-US" altLang="en-US" smtClean="0">
                <a:solidFill>
                  <a:schemeClr val="tx2"/>
                </a:solidFill>
                <a:latin typeface="Times New Roman" panose="02020603050405020304" pitchFamily="18" charset="0"/>
              </a:rPr>
              <a:pPr/>
              <a:t>8</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64CEE58-0A9A-40FE-965F-F3DBE4C46E53}"/>
              </a:ext>
            </a:extLst>
          </p:cNvPr>
          <p:cNvSpPr>
            <a:spLocks noGrp="1" noRot="1" noChangeAspect="1" noChangeArrowheads="1" noTextEdit="1"/>
          </p:cNvSpPr>
          <p:nvPr>
            <p:ph type="sldImg"/>
          </p:nvPr>
        </p:nvSpPr>
        <p:spPr/>
      </p:sp>
      <p:sp>
        <p:nvSpPr>
          <p:cNvPr id="43011" name="Notes Placeholder 2">
            <a:extLst>
              <a:ext uri="{FF2B5EF4-FFF2-40B4-BE49-F238E27FC236}">
                <a16:creationId xmlns:a16="http://schemas.microsoft.com/office/drawing/2014/main" id="{34143D0B-7F0B-4B10-BB2F-6FDC12C2B3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6641C5BB-5074-4A8E-B66C-06010EBC0A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7D3845E2-7467-49FC-9F71-250E37BA3C30}" type="slidenum">
              <a:rPr lang="en-US" altLang="en-US" smtClean="0">
                <a:solidFill>
                  <a:schemeClr val="tx2"/>
                </a:solidFill>
                <a:latin typeface="Times New Roman" panose="02020603050405020304" pitchFamily="18" charset="0"/>
              </a:rPr>
              <a:pPr/>
              <a:t>9</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260F66BA-5B43-4B37-88C4-FEBFC0D5A4CC}"/>
              </a:ext>
            </a:extLst>
          </p:cNvPr>
          <p:cNvSpPr>
            <a:spLocks noGrp="1" noRot="1" noChangeAspect="1" noChangeArrowheads="1" noTextEdit="1"/>
          </p:cNvSpPr>
          <p:nvPr>
            <p:ph type="sldImg"/>
          </p:nvPr>
        </p:nvSpPr>
        <p:spPr/>
      </p:sp>
      <p:sp>
        <p:nvSpPr>
          <p:cNvPr id="45059" name="Notes Placeholder 2">
            <a:extLst>
              <a:ext uri="{FF2B5EF4-FFF2-40B4-BE49-F238E27FC236}">
                <a16:creationId xmlns:a16="http://schemas.microsoft.com/office/drawing/2014/main" id="{AF19B764-B96C-4CA1-ABF1-6E593F50BE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5060" name="Slide Number Placeholder 3">
            <a:extLst>
              <a:ext uri="{FF2B5EF4-FFF2-40B4-BE49-F238E27FC236}">
                <a16:creationId xmlns:a16="http://schemas.microsoft.com/office/drawing/2014/main" id="{85CBA109-1B31-4105-991E-8392D8FE793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05CF8525-F18D-47D4-8D8F-0519A4CFCAF4}" type="slidenum">
              <a:rPr lang="en-US" altLang="en-US" smtClean="0">
                <a:solidFill>
                  <a:schemeClr val="tx2"/>
                </a:solidFill>
                <a:latin typeface="Times New Roman" panose="02020603050405020304" pitchFamily="18" charset="0"/>
              </a:rPr>
              <a:pPr/>
              <a:t>10</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3F55FD06-8AB8-40F6-8DAF-698E084229E2}"/>
              </a:ext>
            </a:extLst>
          </p:cNvPr>
          <p:cNvSpPr>
            <a:spLocks noGrp="1" noRot="1" noChangeAspect="1" noChangeArrowheads="1" noTextEdit="1"/>
          </p:cNvSpPr>
          <p:nvPr>
            <p:ph type="sldImg"/>
          </p:nvPr>
        </p:nvSpPr>
        <p:spPr/>
      </p:sp>
      <p:sp>
        <p:nvSpPr>
          <p:cNvPr id="47107" name="Notes Placeholder 2">
            <a:extLst>
              <a:ext uri="{FF2B5EF4-FFF2-40B4-BE49-F238E27FC236}">
                <a16:creationId xmlns:a16="http://schemas.microsoft.com/office/drawing/2014/main" id="{0A8299B0-E2FF-4679-BAE6-D914760C8D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
        <p:nvSpPr>
          <p:cNvPr id="47108" name="Slide Number Placeholder 3">
            <a:extLst>
              <a:ext uri="{FF2B5EF4-FFF2-40B4-BE49-F238E27FC236}">
                <a16:creationId xmlns:a16="http://schemas.microsoft.com/office/drawing/2014/main" id="{9D5D4BFC-D69C-4867-BC80-2BDBA585722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1pPr>
            <a:lvl2pPr marL="755650" indent="-290513">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2pPr>
            <a:lvl3pPr marL="1162050"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3pPr>
            <a:lvl4pPr marL="1627188"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4pPr>
            <a:lvl5pPr marL="2092325" indent="-231775">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5pPr>
            <a:lvl6pPr marL="25495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6pPr>
            <a:lvl7pPr marL="30067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7pPr>
            <a:lvl8pPr marL="34639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8pPr>
            <a:lvl9pPr marL="3921125" indent="-231775" defTabSz="457200" eaLnBrk="0" fontAlgn="base" hangingPunct="0">
              <a:spcBef>
                <a:spcPct val="0"/>
              </a:spcBef>
              <a:spcAft>
                <a:spcPct val="0"/>
              </a:spcAft>
              <a:tabLst>
                <a:tab pos="723900" algn="l"/>
                <a:tab pos="1447800" algn="l"/>
                <a:tab pos="2171700" algn="l"/>
                <a:tab pos="2895600" algn="l"/>
              </a:tabLst>
              <a:defRPr>
                <a:solidFill>
                  <a:schemeClr val="tx1"/>
                </a:solidFill>
                <a:latin typeface="Arial" panose="020B0604020202020204" pitchFamily="34" charset="0"/>
                <a:ea typeface="ＭＳ Ｐゴシック" panose="020B0600070205080204" pitchFamily="34" charset="-128"/>
              </a:defRPr>
            </a:lvl9pPr>
          </a:lstStyle>
          <a:p>
            <a:fld id="{0B9DA946-DB82-4056-A6E5-EAA642D69D3D}" type="slidenum">
              <a:rPr lang="en-US" altLang="en-US" smtClean="0">
                <a:solidFill>
                  <a:schemeClr val="tx2"/>
                </a:solidFill>
                <a:latin typeface="Times New Roman" panose="02020603050405020304" pitchFamily="18" charset="0"/>
              </a:rPr>
              <a:pPr/>
              <a:t>11</a:t>
            </a:fld>
            <a:endParaRPr lang="en-US" altLang="en-US">
              <a:solidFill>
                <a:schemeClr val="tx2"/>
              </a:solidFill>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0A976883-2B2C-4079-ACA4-8089F930CF98}" type="slidenum">
              <a:rPr lang="en-US" altLang="en-US" smtClean="0">
                <a:solidFill>
                  <a:schemeClr val="tx2"/>
                </a:solidFill>
              </a:rPr>
              <a:pPr/>
              <a:t>13</a:t>
            </a:fld>
            <a:endParaRPr lang="en-US" altLang="en-US">
              <a:solidFill>
                <a:schemeClr val="tx2"/>
              </a:solidFill>
            </a:endParaRPr>
          </a:p>
        </p:txBody>
      </p:sp>
    </p:spTree>
    <p:extLst>
      <p:ext uri="{BB962C8B-B14F-4D97-AF65-F5344CB8AC3E}">
        <p14:creationId xmlns:p14="http://schemas.microsoft.com/office/powerpoint/2010/main" val="283846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56A59-D242-4DB3-97D2-93C7DE47EFA9}"/>
              </a:ext>
            </a:extLst>
          </p:cNvPr>
          <p:cNvSpPr/>
          <p:nvPr/>
        </p:nvSpPr>
        <p:spPr>
          <a:xfrm>
            <a:off x="1463675" y="1427163"/>
            <a:ext cx="7153275" cy="3476625"/>
          </a:xfrm>
          <a:prstGeom prst="rect">
            <a:avLst/>
          </a:prstGeom>
          <a:ln w="3175">
            <a:solidFill>
              <a:schemeClr val="bg1"/>
            </a:solidFill>
          </a:ln>
          <a:effectLst>
            <a:outerShdw blurRad="63500" sx="100500" sy="100500" algn="ctr" rotWithShape="0">
              <a:prstClr val="black">
                <a:alpha val="50000"/>
              </a:prstClr>
            </a:outerShdw>
          </a:effectLst>
        </p:spPr>
        <p:txBody>
          <a:bodyPr lIns="100794" tIns="50397" rIns="100794" bIns="50397">
            <a:normAutofit/>
          </a:bodyPr>
          <a:lstStyle/>
          <a:p>
            <a:pPr defTabSz="1006475" eaLnBrk="1" hangingPunct="1">
              <a:lnSpc>
                <a:spcPct val="96000"/>
              </a:lnSpc>
              <a:spcBef>
                <a:spcPts val="2200"/>
              </a:spcBef>
              <a:buClr>
                <a:srgbClr val="6FB7D7"/>
              </a:buClr>
              <a:buSzPct val="110000"/>
              <a:buFont typeface="Wingdings 2" pitchFamily="-109" charset="2"/>
              <a:buNone/>
              <a:defRPr/>
            </a:pPr>
            <a:endParaRPr lang="en-US" sz="3500">
              <a:solidFill>
                <a:srgbClr val="595959"/>
              </a:solidFill>
              <a:latin typeface="News Gothic MT" pitchFamily="-109" charset="0"/>
              <a:ea typeface="ＭＳ Ｐゴシック" pitchFamily="-109" charset="-128"/>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5" name="Date Placeholder 3">
            <a:extLst>
              <a:ext uri="{FF2B5EF4-FFF2-40B4-BE49-F238E27FC236}">
                <a16:creationId xmlns:a16="http://schemas.microsoft.com/office/drawing/2014/main" id="{FFB65BA3-B8F8-4AC8-A687-519B35D45E62}"/>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764FB07C-C569-465A-8258-7D568A8127C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452A1004-3FF3-455B-8F0E-77245339E2BF}"/>
              </a:ext>
            </a:extLst>
          </p:cNvPr>
          <p:cNvSpPr>
            <a:spLocks noGrp="1"/>
          </p:cNvSpPr>
          <p:nvPr>
            <p:ph type="sldNum" sz="quarter" idx="12"/>
          </p:nvPr>
        </p:nvSpPr>
        <p:spPr/>
        <p:txBody>
          <a:bodyPr/>
          <a:lstStyle>
            <a:lvl1pPr>
              <a:defRPr/>
            </a:lvl1pPr>
          </a:lstStyle>
          <a:p>
            <a:pPr>
              <a:defRPr/>
            </a:pPr>
            <a:fld id="{09705B6A-9559-41D5-98A8-DF6D93B36C8B}" type="slidenum">
              <a:rPr lang="en-GB" altLang="en-US"/>
              <a:pPr>
                <a:defRPr/>
              </a:pPr>
              <a:t>‹#›</a:t>
            </a:fld>
            <a:endParaRPr lang="en-GB" altLang="en-US"/>
          </a:p>
        </p:txBody>
      </p:sp>
    </p:spTree>
    <p:extLst>
      <p:ext uri="{BB962C8B-B14F-4D97-AF65-F5344CB8AC3E}">
        <p14:creationId xmlns:p14="http://schemas.microsoft.com/office/powerpoint/2010/main" val="586052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F1A9546D-2DCC-446A-A91E-B52DCC91B2C1}"/>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C06E17F2-42C9-41E1-81E2-5416CBF820C8}"/>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53E27487-996E-4830-A405-58BD3DA8602A}"/>
              </a:ext>
            </a:extLst>
          </p:cNvPr>
          <p:cNvSpPr>
            <a:spLocks noGrp="1"/>
          </p:cNvSpPr>
          <p:nvPr>
            <p:ph type="sldNum" sz="quarter" idx="12"/>
          </p:nvPr>
        </p:nvSpPr>
        <p:spPr/>
        <p:txBody>
          <a:bodyPr/>
          <a:lstStyle>
            <a:lvl1pPr>
              <a:defRPr/>
            </a:lvl1pPr>
          </a:lstStyle>
          <a:p>
            <a:pPr>
              <a:defRPr/>
            </a:pPr>
            <a:fld id="{FD534C2B-D7CD-43D4-836E-76EC530E3D12}" type="slidenum">
              <a:rPr lang="en-GB" altLang="en-US"/>
              <a:pPr>
                <a:defRPr/>
              </a:pPr>
              <a:t>‹#›</a:t>
            </a:fld>
            <a:endParaRPr lang="en-GB" altLang="en-US"/>
          </a:p>
        </p:txBody>
      </p:sp>
    </p:spTree>
    <p:extLst>
      <p:ext uri="{BB962C8B-B14F-4D97-AF65-F5344CB8AC3E}">
        <p14:creationId xmlns:p14="http://schemas.microsoft.com/office/powerpoint/2010/main" val="15903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E09388A3-0B5C-4AFC-9998-9A6C9AB8ED11}"/>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A1F275F5-B88C-47CF-834D-0465E6AC0A41}"/>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B1AA3B09-9109-42F7-ADEC-0F00EC585A73}"/>
              </a:ext>
            </a:extLst>
          </p:cNvPr>
          <p:cNvSpPr>
            <a:spLocks noGrp="1"/>
          </p:cNvSpPr>
          <p:nvPr>
            <p:ph type="sldNum" sz="quarter" idx="12"/>
          </p:nvPr>
        </p:nvSpPr>
        <p:spPr/>
        <p:txBody>
          <a:bodyPr/>
          <a:lstStyle>
            <a:lvl1pPr>
              <a:defRPr/>
            </a:lvl1pPr>
          </a:lstStyle>
          <a:p>
            <a:pPr>
              <a:defRPr/>
            </a:pPr>
            <a:fld id="{9A2824B4-3D92-4B3D-BFDF-9A63E1B0F660}" type="slidenum">
              <a:rPr lang="en-GB" altLang="en-US"/>
              <a:pPr>
                <a:defRPr/>
              </a:pPr>
              <a:t>‹#›</a:t>
            </a:fld>
            <a:endParaRPr lang="en-GB" altLang="en-US"/>
          </a:p>
        </p:txBody>
      </p:sp>
    </p:spTree>
    <p:extLst>
      <p:ext uri="{BB962C8B-B14F-4D97-AF65-F5344CB8AC3E}">
        <p14:creationId xmlns:p14="http://schemas.microsoft.com/office/powerpoint/2010/main" val="3514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A5BC1DC6-AEC2-4AF8-BC5F-619CF4D9E390}"/>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5EC033CE-92D3-4031-B8F9-A03FD5A550C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DA5546C-977D-438E-BF13-BDB224CEF4C5}"/>
              </a:ext>
            </a:extLst>
          </p:cNvPr>
          <p:cNvSpPr>
            <a:spLocks noGrp="1"/>
          </p:cNvSpPr>
          <p:nvPr>
            <p:ph type="sldNum" sz="quarter" idx="12"/>
          </p:nvPr>
        </p:nvSpPr>
        <p:spPr/>
        <p:txBody>
          <a:bodyPr/>
          <a:lstStyle>
            <a:lvl1pPr>
              <a:defRPr/>
            </a:lvl1pPr>
          </a:lstStyle>
          <a:p>
            <a:pPr>
              <a:defRPr/>
            </a:pPr>
            <a:fld id="{6DE439C1-E9B0-4431-9F22-5974C7C26E62}" type="slidenum">
              <a:rPr lang="en-GB" altLang="en-US"/>
              <a:pPr>
                <a:defRPr/>
              </a:pPr>
              <a:t>‹#›</a:t>
            </a:fld>
            <a:endParaRPr lang="en-GB" altLang="en-US"/>
          </a:p>
        </p:txBody>
      </p:sp>
    </p:spTree>
    <p:extLst>
      <p:ext uri="{BB962C8B-B14F-4D97-AF65-F5344CB8AC3E}">
        <p14:creationId xmlns:p14="http://schemas.microsoft.com/office/powerpoint/2010/main" val="2954150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hapter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0080625" cy="7559675"/>
          </a:xfrm>
          <a:prstGeom prst="rect">
            <a:avLst/>
          </a:prstGeom>
        </p:spPr>
      </p:pic>
      <p:sp>
        <p:nvSpPr>
          <p:cNvPr id="17" name="Text Placeholder 16"/>
          <p:cNvSpPr>
            <a:spLocks noGrp="1"/>
          </p:cNvSpPr>
          <p:nvPr>
            <p:ph type="body" sz="quarter" idx="11" hasCustomPrompt="1"/>
          </p:nvPr>
        </p:nvSpPr>
        <p:spPr>
          <a:xfrm>
            <a:off x="5390304" y="4031768"/>
            <a:ext cx="3766234" cy="643972"/>
          </a:xfrm>
        </p:spPr>
        <p:txBody>
          <a:bodyPr>
            <a:normAutofit/>
          </a:bodyPr>
          <a:lstStyle>
            <a:lvl1pPr marL="0" indent="0">
              <a:buNone/>
              <a:defRPr sz="2646" b="0" i="0" cap="all" baseline="0">
                <a:solidFill>
                  <a:srgbClr val="1B2B51"/>
                </a:solidFill>
                <a:latin typeface="Source Sans Pro" panose="020B0503030403020204" pitchFamily="34" charset="0"/>
                <a:ea typeface="Source Sans Pro" panose="020B0503030403020204" pitchFamily="34" charset="0"/>
              </a:defRPr>
            </a:lvl1pPr>
          </a:lstStyle>
          <a:p>
            <a:pPr lvl="0"/>
            <a:r>
              <a:rPr lang="en-US" sz="2646" cap="all" baseline="0" dirty="0"/>
              <a:t>Insert chapter #</a:t>
            </a:r>
            <a:endParaRPr lang="en-US" dirty="0"/>
          </a:p>
        </p:txBody>
      </p:sp>
      <p:sp>
        <p:nvSpPr>
          <p:cNvPr id="19" name="Text Placeholder 18"/>
          <p:cNvSpPr>
            <a:spLocks noGrp="1"/>
          </p:cNvSpPr>
          <p:nvPr>
            <p:ph type="body" sz="quarter" idx="12" hasCustomPrompt="1"/>
          </p:nvPr>
        </p:nvSpPr>
        <p:spPr>
          <a:xfrm>
            <a:off x="5390334" y="4675799"/>
            <a:ext cx="4018249" cy="1035955"/>
          </a:xfrm>
        </p:spPr>
        <p:txBody>
          <a:bodyPr/>
          <a:lstStyle>
            <a:lvl1pPr marL="0" indent="0">
              <a:buNone/>
              <a:defRPr cap="all" baseline="0">
                <a:solidFill>
                  <a:srgbClr val="1B2B51"/>
                </a:solidFill>
              </a:defRPr>
            </a:lvl1pPr>
          </a:lstStyle>
          <a:p>
            <a:pPr lvl="0"/>
            <a:r>
              <a:rPr lang="en-US" cap="all" baseline="0" dirty="0"/>
              <a:t>Chapter title</a:t>
            </a:r>
            <a:endParaRPr lang="en-US" dirty="0"/>
          </a:p>
        </p:txBody>
      </p:sp>
    </p:spTree>
    <p:extLst>
      <p:ext uri="{BB962C8B-B14F-4D97-AF65-F5344CB8AC3E}">
        <p14:creationId xmlns:p14="http://schemas.microsoft.com/office/powerpoint/2010/main" val="420980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Emphasis Box">
    <p:spTree>
      <p:nvGrpSpPr>
        <p:cNvPr id="1" name=""/>
        <p:cNvGrpSpPr/>
        <p:nvPr/>
      </p:nvGrpSpPr>
      <p:grpSpPr>
        <a:xfrm>
          <a:off x="0" y="0"/>
          <a:ext cx="0" cy="0"/>
          <a:chOff x="0" y="0"/>
          <a:chExt cx="0" cy="0"/>
        </a:xfrm>
      </p:grpSpPr>
      <p:sp>
        <p:nvSpPr>
          <p:cNvPr id="20" name="Rounded Rectangle 19"/>
          <p:cNvSpPr/>
          <p:nvPr/>
        </p:nvSpPr>
        <p:spPr>
          <a:xfrm>
            <a:off x="1092068" y="1847920"/>
            <a:ext cx="7896490" cy="2099910"/>
          </a:xfrm>
          <a:prstGeom prst="roundRect">
            <a:avLst/>
          </a:prstGeom>
          <a:solidFill>
            <a:srgbClr val="1B2B5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5597" tIns="37798" rIns="75597" bIns="37798" numCol="1" spcCol="0" rtlCol="0" fromWordArt="0" anchor="ctr" anchorCtr="0" forceAA="0" compatLnSpc="1">
            <a:prstTxWarp prst="textNoShape">
              <a:avLst/>
            </a:prstTxWarp>
            <a:noAutofit/>
          </a:bodyPr>
          <a:lstStyle/>
          <a:p>
            <a:pPr algn="ctr"/>
            <a:endParaRPr lang="en-US" sz="1488"/>
          </a:p>
        </p:txBody>
      </p:sp>
      <p:sp>
        <p:nvSpPr>
          <p:cNvPr id="2" name="Title 1"/>
          <p:cNvSpPr>
            <a:spLocks noGrp="1"/>
          </p:cNvSpPr>
          <p:nvPr>
            <p:ph type="title" hasCustomPrompt="1"/>
          </p:nvPr>
        </p:nvSpPr>
        <p:spPr/>
        <p:txBody>
          <a:bodyPr/>
          <a:lstStyle>
            <a:lvl1pPr>
              <a:defRPr sz="2646">
                <a:solidFill>
                  <a:srgbClr val="1B2B51"/>
                </a:solidFill>
              </a:defRPr>
            </a:lvl1pPr>
          </a:lstStyle>
          <a:p>
            <a:r>
              <a:rPr lang="en-US" dirty="0"/>
              <a:t>TO Highlight a definition or concept</a:t>
            </a:r>
          </a:p>
        </p:txBody>
      </p:sp>
      <p:sp>
        <p:nvSpPr>
          <p:cNvPr id="11" name="Text Placeholder 10"/>
          <p:cNvSpPr>
            <a:spLocks noGrp="1"/>
          </p:cNvSpPr>
          <p:nvPr>
            <p:ph type="body" sz="quarter" idx="11"/>
          </p:nvPr>
        </p:nvSpPr>
        <p:spPr>
          <a:xfrm>
            <a:off x="1275259" y="4031843"/>
            <a:ext cx="7476464" cy="2519893"/>
          </a:xfrm>
        </p:spPr>
        <p:txBody>
          <a:bodyPr>
            <a:normAutofit/>
          </a:bodyPr>
          <a:lstStyle>
            <a:lvl1pPr>
              <a:defRPr sz="2205"/>
            </a:lvl1pPr>
            <a:lvl2pPr>
              <a:defRPr sz="2205"/>
            </a:lvl2pPr>
            <a:lvl3pPr>
              <a:defRPr sz="2205"/>
            </a:lvl3pPr>
            <a:lvl4pPr>
              <a:defRPr sz="2205"/>
            </a:lvl4pPr>
            <a:lvl5pPr>
              <a:defRPr sz="220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2" hasCustomPrompt="1"/>
          </p:nvPr>
        </p:nvSpPr>
        <p:spPr>
          <a:xfrm>
            <a:off x="1359836" y="2015913"/>
            <a:ext cx="7292702" cy="1763924"/>
          </a:xfrm>
        </p:spPr>
        <p:txBody>
          <a:bodyPr>
            <a:normAutofit/>
          </a:bodyPr>
          <a:lstStyle>
            <a:lvl1pPr marL="0" indent="0" algn="ctr">
              <a:buNone/>
              <a:defRPr sz="2646" cap="all" baseline="0">
                <a:solidFill>
                  <a:schemeClr val="bg1"/>
                </a:solidFill>
              </a:defRPr>
            </a:lvl1pPr>
          </a:lstStyle>
          <a:p>
            <a:pPr lvl="0"/>
            <a:r>
              <a:rPr lang="en-US" dirty="0"/>
              <a:t>Important Things</a:t>
            </a:r>
          </a:p>
        </p:txBody>
      </p:sp>
    </p:spTree>
    <p:extLst>
      <p:ext uri="{BB962C8B-B14F-4D97-AF65-F5344CB8AC3E}">
        <p14:creationId xmlns:p14="http://schemas.microsoft.com/office/powerpoint/2010/main" val="1582300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a:extLst>
              <a:ext uri="{FF2B5EF4-FFF2-40B4-BE49-F238E27FC236}">
                <a16:creationId xmlns:a16="http://schemas.microsoft.com/office/drawing/2014/main" id="{3AAA098E-16D9-412F-AA9F-3C8515C3BECC}"/>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85B91584-9F63-4193-A510-1A4119E3902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D4E3E82-2895-4504-9057-8AE7C582ECBE}"/>
              </a:ext>
            </a:extLst>
          </p:cNvPr>
          <p:cNvSpPr>
            <a:spLocks noGrp="1"/>
          </p:cNvSpPr>
          <p:nvPr>
            <p:ph type="sldNum" sz="quarter" idx="12"/>
          </p:nvPr>
        </p:nvSpPr>
        <p:spPr/>
        <p:txBody>
          <a:bodyPr/>
          <a:lstStyle>
            <a:lvl1pPr>
              <a:defRPr/>
            </a:lvl1pPr>
          </a:lstStyle>
          <a:p>
            <a:pPr>
              <a:defRPr/>
            </a:pPr>
            <a:fld id="{3C826AA6-253B-466D-96E0-FE4F89E86B28}" type="slidenum">
              <a:rPr lang="en-GB" altLang="en-US"/>
              <a:pPr>
                <a:defRPr/>
              </a:pPr>
              <a:t>‹#›</a:t>
            </a:fld>
            <a:endParaRPr lang="en-GB" altLang="en-US"/>
          </a:p>
        </p:txBody>
      </p:sp>
    </p:spTree>
    <p:extLst>
      <p:ext uri="{BB962C8B-B14F-4D97-AF65-F5344CB8AC3E}">
        <p14:creationId xmlns:p14="http://schemas.microsoft.com/office/powerpoint/2010/main" val="1227546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a:t>Click icon to add picture</a:t>
            </a:r>
            <a:endParaRPr noProof="0"/>
          </a:p>
        </p:txBody>
      </p:sp>
      <p:sp>
        <p:nvSpPr>
          <p:cNvPr id="5" name="Date Placeholder 3">
            <a:extLst>
              <a:ext uri="{FF2B5EF4-FFF2-40B4-BE49-F238E27FC236}">
                <a16:creationId xmlns:a16="http://schemas.microsoft.com/office/drawing/2014/main" id="{5A7A8FFB-0818-4D0B-901C-D4EE32B5E1B9}"/>
              </a:ext>
            </a:extLst>
          </p:cNvPr>
          <p:cNvSpPr>
            <a:spLocks noGrp="1"/>
          </p:cNvSpPr>
          <p:nvPr>
            <p:ph type="dt" sz="half" idx="14"/>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E9F0BC9E-AA2A-4875-B33F-7A842B77DFDA}"/>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8C67443-4E65-430E-9876-7CD50119D942}"/>
              </a:ext>
            </a:extLst>
          </p:cNvPr>
          <p:cNvSpPr>
            <a:spLocks noGrp="1"/>
          </p:cNvSpPr>
          <p:nvPr>
            <p:ph type="sldNum" sz="quarter" idx="16"/>
          </p:nvPr>
        </p:nvSpPr>
        <p:spPr/>
        <p:txBody>
          <a:bodyPr/>
          <a:lstStyle>
            <a:lvl1pPr>
              <a:defRPr/>
            </a:lvl1pPr>
          </a:lstStyle>
          <a:p>
            <a:pPr>
              <a:defRPr/>
            </a:pPr>
            <a:fld id="{B4FD6A33-06CE-4B87-93B4-9ABC25CE5746}" type="slidenum">
              <a:rPr lang="en-GB" altLang="en-US"/>
              <a:pPr>
                <a:defRPr/>
              </a:pPr>
              <a:t>‹#›</a:t>
            </a:fld>
            <a:endParaRPr lang="en-GB" altLang="en-US"/>
          </a:p>
        </p:txBody>
      </p:sp>
    </p:spTree>
    <p:extLst>
      <p:ext uri="{BB962C8B-B14F-4D97-AF65-F5344CB8AC3E}">
        <p14:creationId xmlns:p14="http://schemas.microsoft.com/office/powerpoint/2010/main" val="140697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AFF7C7-82BA-4F1B-9990-F144C8DBDF45}"/>
              </a:ext>
            </a:extLst>
          </p:cNvPr>
          <p:cNvSpPr>
            <a:spLocks noGrp="1"/>
          </p:cNvSpPr>
          <p:nvPr>
            <p:ph type="dt" sz="half" idx="10"/>
          </p:nvPr>
        </p:nvSpPr>
        <p:spPr/>
        <p:txBody>
          <a:bodyPr/>
          <a:lstStyle>
            <a:lvl1pPr>
              <a:defRPr/>
            </a:lvl1pPr>
          </a:lstStyle>
          <a:p>
            <a:pPr>
              <a:defRPr/>
            </a:pPr>
            <a:endParaRPr lang="en-GB"/>
          </a:p>
        </p:txBody>
      </p:sp>
      <p:sp>
        <p:nvSpPr>
          <p:cNvPr id="5" name="Footer Placeholder 4">
            <a:extLst>
              <a:ext uri="{FF2B5EF4-FFF2-40B4-BE49-F238E27FC236}">
                <a16:creationId xmlns:a16="http://schemas.microsoft.com/office/drawing/2014/main" id="{0576746D-2CAB-4A2F-BEF9-4AD5A257D9F6}"/>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F185811-C648-4AAA-B2CC-E3832A09142F}"/>
              </a:ext>
            </a:extLst>
          </p:cNvPr>
          <p:cNvSpPr>
            <a:spLocks noGrp="1"/>
          </p:cNvSpPr>
          <p:nvPr>
            <p:ph type="sldNum" sz="quarter" idx="12"/>
          </p:nvPr>
        </p:nvSpPr>
        <p:spPr/>
        <p:txBody>
          <a:bodyPr/>
          <a:lstStyle>
            <a:lvl1pPr>
              <a:defRPr/>
            </a:lvl1pPr>
          </a:lstStyle>
          <a:p>
            <a:pPr>
              <a:defRPr/>
            </a:pPr>
            <a:fld id="{041CE8CD-C920-4B96-9B2A-638823584A05}" type="slidenum">
              <a:rPr lang="en-GB" altLang="en-US"/>
              <a:pPr>
                <a:defRPr/>
              </a:pPr>
              <a:t>‹#›</a:t>
            </a:fld>
            <a:endParaRPr lang="en-GB" altLang="en-US"/>
          </a:p>
        </p:txBody>
      </p:sp>
    </p:spTree>
    <p:extLst>
      <p:ext uri="{BB962C8B-B14F-4D97-AF65-F5344CB8AC3E}">
        <p14:creationId xmlns:p14="http://schemas.microsoft.com/office/powerpoint/2010/main" val="17735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3">
            <a:extLst>
              <a:ext uri="{FF2B5EF4-FFF2-40B4-BE49-F238E27FC236}">
                <a16:creationId xmlns:a16="http://schemas.microsoft.com/office/drawing/2014/main" id="{04F00BF3-8EF0-45BC-8DCD-280CCE7D6B09}"/>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9B74617E-D2D2-47E8-B08C-F90FC3FBB1E9}"/>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9675CDD-8BCB-4D0D-B995-660546C5981C}"/>
              </a:ext>
            </a:extLst>
          </p:cNvPr>
          <p:cNvSpPr>
            <a:spLocks noGrp="1"/>
          </p:cNvSpPr>
          <p:nvPr>
            <p:ph type="sldNum" sz="quarter" idx="12"/>
          </p:nvPr>
        </p:nvSpPr>
        <p:spPr/>
        <p:txBody>
          <a:bodyPr/>
          <a:lstStyle>
            <a:lvl1pPr>
              <a:defRPr/>
            </a:lvl1pPr>
          </a:lstStyle>
          <a:p>
            <a:pPr>
              <a:defRPr/>
            </a:pPr>
            <a:fld id="{FA321B50-92F4-49E2-ADAE-E6399CBFF632}" type="slidenum">
              <a:rPr lang="en-GB" altLang="en-US"/>
              <a:pPr>
                <a:defRPr/>
              </a:pPr>
              <a:t>‹#›</a:t>
            </a:fld>
            <a:endParaRPr lang="en-GB" altLang="en-US"/>
          </a:p>
        </p:txBody>
      </p:sp>
    </p:spTree>
    <p:extLst>
      <p:ext uri="{BB962C8B-B14F-4D97-AF65-F5344CB8AC3E}">
        <p14:creationId xmlns:p14="http://schemas.microsoft.com/office/powerpoint/2010/main" val="314557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3">
            <a:extLst>
              <a:ext uri="{FF2B5EF4-FFF2-40B4-BE49-F238E27FC236}">
                <a16:creationId xmlns:a16="http://schemas.microsoft.com/office/drawing/2014/main" id="{3D41C2D1-7EC1-42D0-8B8A-82E5AF6C0C9D}"/>
              </a:ext>
            </a:extLst>
          </p:cNvPr>
          <p:cNvSpPr>
            <a:spLocks noGrp="1"/>
          </p:cNvSpPr>
          <p:nvPr>
            <p:ph type="dt" sz="half" idx="10"/>
          </p:nvPr>
        </p:nvSpPr>
        <p:spPr/>
        <p:txBody>
          <a:bodyPr/>
          <a:lstStyle>
            <a:lvl1pPr>
              <a:defRPr/>
            </a:lvl1pPr>
          </a:lstStyle>
          <a:p>
            <a:pPr>
              <a:defRPr/>
            </a:pPr>
            <a:endParaRPr lang="en-GB"/>
          </a:p>
        </p:txBody>
      </p:sp>
      <p:sp>
        <p:nvSpPr>
          <p:cNvPr id="8" name="Footer Placeholder 4">
            <a:extLst>
              <a:ext uri="{FF2B5EF4-FFF2-40B4-BE49-F238E27FC236}">
                <a16:creationId xmlns:a16="http://schemas.microsoft.com/office/drawing/2014/main" id="{9EDD33F0-F081-4FC7-A80C-AAADA5409A65}"/>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68592A80-A2C8-41D9-AACE-9BC8E11E80D5}"/>
              </a:ext>
            </a:extLst>
          </p:cNvPr>
          <p:cNvSpPr>
            <a:spLocks noGrp="1"/>
          </p:cNvSpPr>
          <p:nvPr>
            <p:ph type="sldNum" sz="quarter" idx="12"/>
          </p:nvPr>
        </p:nvSpPr>
        <p:spPr/>
        <p:txBody>
          <a:bodyPr/>
          <a:lstStyle>
            <a:lvl1pPr>
              <a:defRPr/>
            </a:lvl1pPr>
          </a:lstStyle>
          <a:p>
            <a:pPr>
              <a:defRPr/>
            </a:pPr>
            <a:fld id="{74AC82A3-91A5-4BEE-8BC9-41FE73EC5653}" type="slidenum">
              <a:rPr lang="en-GB" altLang="en-US"/>
              <a:pPr>
                <a:defRPr/>
              </a:pPr>
              <a:t>‹#›</a:t>
            </a:fld>
            <a:endParaRPr lang="en-GB" altLang="en-US"/>
          </a:p>
        </p:txBody>
      </p:sp>
    </p:spTree>
    <p:extLst>
      <p:ext uri="{BB962C8B-B14F-4D97-AF65-F5344CB8AC3E}">
        <p14:creationId xmlns:p14="http://schemas.microsoft.com/office/powerpoint/2010/main" val="329811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3">
            <a:extLst>
              <a:ext uri="{FF2B5EF4-FFF2-40B4-BE49-F238E27FC236}">
                <a16:creationId xmlns:a16="http://schemas.microsoft.com/office/drawing/2014/main" id="{DC7553E4-7395-48E5-A627-6FF4D0CDA51B}"/>
              </a:ext>
            </a:extLst>
          </p:cNvPr>
          <p:cNvSpPr>
            <a:spLocks noGrp="1"/>
          </p:cNvSpPr>
          <p:nvPr>
            <p:ph type="dt" sz="half" idx="10"/>
          </p:nvPr>
        </p:nvSpPr>
        <p:spPr/>
        <p:txBody>
          <a:bodyPr/>
          <a:lstStyle>
            <a:lvl1pPr>
              <a:defRPr/>
            </a:lvl1pPr>
          </a:lstStyle>
          <a:p>
            <a:pPr>
              <a:defRPr/>
            </a:pPr>
            <a:endParaRPr lang="en-GB"/>
          </a:p>
        </p:txBody>
      </p:sp>
      <p:sp>
        <p:nvSpPr>
          <p:cNvPr id="4" name="Footer Placeholder 4">
            <a:extLst>
              <a:ext uri="{FF2B5EF4-FFF2-40B4-BE49-F238E27FC236}">
                <a16:creationId xmlns:a16="http://schemas.microsoft.com/office/drawing/2014/main" id="{C4E4B23F-F61D-4772-9480-55C6EED106E2}"/>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FE3EFB-CC8F-498B-A1AE-A15707702341}"/>
              </a:ext>
            </a:extLst>
          </p:cNvPr>
          <p:cNvSpPr>
            <a:spLocks noGrp="1"/>
          </p:cNvSpPr>
          <p:nvPr>
            <p:ph type="sldNum" sz="quarter" idx="12"/>
          </p:nvPr>
        </p:nvSpPr>
        <p:spPr/>
        <p:txBody>
          <a:bodyPr/>
          <a:lstStyle>
            <a:lvl1pPr>
              <a:defRPr/>
            </a:lvl1pPr>
          </a:lstStyle>
          <a:p>
            <a:pPr>
              <a:defRPr/>
            </a:pPr>
            <a:fld id="{74E5981F-B6E5-47B6-9B59-FE6F7AFDB337}" type="slidenum">
              <a:rPr lang="en-GB" altLang="en-US"/>
              <a:pPr>
                <a:defRPr/>
              </a:pPr>
              <a:t>‹#›</a:t>
            </a:fld>
            <a:endParaRPr lang="en-GB" altLang="en-US"/>
          </a:p>
        </p:txBody>
      </p:sp>
    </p:spTree>
    <p:extLst>
      <p:ext uri="{BB962C8B-B14F-4D97-AF65-F5344CB8AC3E}">
        <p14:creationId xmlns:p14="http://schemas.microsoft.com/office/powerpoint/2010/main" val="2316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E5E645-BE30-4A25-8D75-D84E04D35C54}"/>
              </a:ext>
            </a:extLst>
          </p:cNvPr>
          <p:cNvSpPr>
            <a:spLocks noGrp="1"/>
          </p:cNvSpPr>
          <p:nvPr>
            <p:ph type="dt" sz="half" idx="10"/>
          </p:nvPr>
        </p:nvSpPr>
        <p:spPr/>
        <p:txBody>
          <a:bodyPr/>
          <a:lstStyle>
            <a:lvl1pPr>
              <a:defRPr/>
            </a:lvl1pPr>
          </a:lstStyle>
          <a:p>
            <a:pPr>
              <a:defRPr/>
            </a:pPr>
            <a:endParaRPr lang="en-GB"/>
          </a:p>
        </p:txBody>
      </p:sp>
      <p:sp>
        <p:nvSpPr>
          <p:cNvPr id="3" name="Footer Placeholder 4">
            <a:extLst>
              <a:ext uri="{FF2B5EF4-FFF2-40B4-BE49-F238E27FC236}">
                <a16:creationId xmlns:a16="http://schemas.microsoft.com/office/drawing/2014/main" id="{1BA38C93-6585-49F4-A217-6185FDFD8455}"/>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2C467423-328C-4DED-9414-D968E01D2C3F}"/>
              </a:ext>
            </a:extLst>
          </p:cNvPr>
          <p:cNvSpPr>
            <a:spLocks noGrp="1"/>
          </p:cNvSpPr>
          <p:nvPr>
            <p:ph type="sldNum" sz="quarter" idx="12"/>
          </p:nvPr>
        </p:nvSpPr>
        <p:spPr/>
        <p:txBody>
          <a:bodyPr/>
          <a:lstStyle>
            <a:lvl1pPr>
              <a:defRPr/>
            </a:lvl1pPr>
          </a:lstStyle>
          <a:p>
            <a:pPr>
              <a:defRPr/>
            </a:pPr>
            <a:fld id="{64B99728-C594-49C4-8D4D-7C1A22DC1879}" type="slidenum">
              <a:rPr lang="en-GB" altLang="en-US"/>
              <a:pPr>
                <a:defRPr/>
              </a:pPr>
              <a:t>‹#›</a:t>
            </a:fld>
            <a:endParaRPr lang="en-GB" altLang="en-US"/>
          </a:p>
        </p:txBody>
      </p:sp>
    </p:spTree>
    <p:extLst>
      <p:ext uri="{BB962C8B-B14F-4D97-AF65-F5344CB8AC3E}">
        <p14:creationId xmlns:p14="http://schemas.microsoft.com/office/powerpoint/2010/main" val="158847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C89D9E-CB5E-4253-8E10-F3F8C6EECA96}"/>
              </a:ext>
            </a:extLst>
          </p:cNvPr>
          <p:cNvSpPr>
            <a:spLocks noGrp="1"/>
          </p:cNvSpPr>
          <p:nvPr>
            <p:ph type="dt" sz="half" idx="10"/>
          </p:nvPr>
        </p:nvSpPr>
        <p:spPr/>
        <p:txBody>
          <a:bodyPr/>
          <a:lstStyle>
            <a:lvl1pPr>
              <a:defRPr/>
            </a:lvl1pPr>
          </a:lstStyle>
          <a:p>
            <a:pPr>
              <a:defRPr/>
            </a:pPr>
            <a:endParaRPr lang="en-GB"/>
          </a:p>
        </p:txBody>
      </p:sp>
      <p:sp>
        <p:nvSpPr>
          <p:cNvPr id="6" name="Footer Placeholder 4">
            <a:extLst>
              <a:ext uri="{FF2B5EF4-FFF2-40B4-BE49-F238E27FC236}">
                <a16:creationId xmlns:a16="http://schemas.microsoft.com/office/drawing/2014/main" id="{8B1BCE78-872E-491E-A33F-860A6BF195D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98F76A4-FE21-494F-BCF5-2803B6F74940}"/>
              </a:ext>
            </a:extLst>
          </p:cNvPr>
          <p:cNvSpPr>
            <a:spLocks noGrp="1"/>
          </p:cNvSpPr>
          <p:nvPr>
            <p:ph type="sldNum" sz="quarter" idx="12"/>
          </p:nvPr>
        </p:nvSpPr>
        <p:spPr/>
        <p:txBody>
          <a:bodyPr/>
          <a:lstStyle>
            <a:lvl1pPr>
              <a:defRPr/>
            </a:lvl1pPr>
          </a:lstStyle>
          <a:p>
            <a:pPr>
              <a:defRPr/>
            </a:pPr>
            <a:fld id="{CC138296-1113-4364-B146-F58E275490AD}" type="slidenum">
              <a:rPr lang="en-GB" altLang="en-US"/>
              <a:pPr>
                <a:defRPr/>
              </a:pPr>
              <a:t>‹#›</a:t>
            </a:fld>
            <a:endParaRPr lang="en-GB" altLang="en-US"/>
          </a:p>
        </p:txBody>
      </p:sp>
    </p:spTree>
    <p:extLst>
      <p:ext uri="{BB962C8B-B14F-4D97-AF65-F5344CB8AC3E}">
        <p14:creationId xmlns:p14="http://schemas.microsoft.com/office/powerpoint/2010/main" val="3259259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F93B83F0-FCD5-41E2-B30D-675EA9E25C45}"/>
              </a:ext>
            </a:extLst>
          </p:cNvPr>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B3DD73E-2B8C-4417-BF4E-03CC72AA66BC}"/>
              </a:ext>
            </a:extLst>
          </p:cNvPr>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9DBD9E3-7392-4CA4-8448-BB5D28B1B3A8}"/>
              </a:ext>
            </a:extLst>
          </p:cNvPr>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5" name="Footer Placeholder 4">
            <a:extLst>
              <a:ext uri="{FF2B5EF4-FFF2-40B4-BE49-F238E27FC236}">
                <a16:creationId xmlns:a16="http://schemas.microsoft.com/office/drawing/2014/main" id="{805DB195-246D-4A34-B296-315E271074B8}"/>
              </a:ext>
            </a:extLst>
          </p:cNvPr>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defRPr>
            </a:lvl1pPr>
          </a:lstStyle>
          <a:p>
            <a:pPr>
              <a:defRPr/>
            </a:pPr>
            <a:endParaRPr lang="en-GB"/>
          </a:p>
        </p:txBody>
      </p:sp>
      <p:sp>
        <p:nvSpPr>
          <p:cNvPr id="6" name="Slide Number Placeholder 5">
            <a:extLst>
              <a:ext uri="{FF2B5EF4-FFF2-40B4-BE49-F238E27FC236}">
                <a16:creationId xmlns:a16="http://schemas.microsoft.com/office/drawing/2014/main" id="{B0E887E3-44D8-442D-876C-C01FCEFEBE4D}"/>
              </a:ext>
            </a:extLst>
          </p:cNvPr>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panose="05000000000000000000" pitchFamily="2" charset="2"/>
              <a:buNone/>
              <a:defRPr sz="4000">
                <a:solidFill>
                  <a:schemeClr val="bg1"/>
                </a:solidFill>
              </a:defRPr>
            </a:lvl1pPr>
          </a:lstStyle>
          <a:p>
            <a:pPr>
              <a:defRPr/>
            </a:pPr>
            <a:fld id="{78F66A4F-DB68-4495-BAA5-B01CE4C6F34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40"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1" r:id="rId13"/>
    <p:sldLayoutId id="2147484242" r:id="rId14"/>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109" charset="-128"/>
          <a:cs typeface="+mj-cs"/>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109" charset="-128"/>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panose="05020102010507070707" pitchFamily="18" charset="2"/>
        <a:buChar char=""/>
        <a:defRPr sz="2600" kern="1200">
          <a:solidFill>
            <a:srgbClr val="595959"/>
          </a:solidFill>
          <a:latin typeface="+mn-lt"/>
          <a:ea typeface="ＭＳ Ｐゴシック" pitchFamily="-109" charset="-128"/>
          <a:cs typeface="+mn-cs"/>
        </a:defRPr>
      </a:lvl1pPr>
      <a:lvl2pPr marL="755650" indent="-369888" algn="l" defTabSz="1006475" rtl="0" eaLnBrk="0" fontAlgn="base" hangingPunct="0">
        <a:spcBef>
          <a:spcPts val="663"/>
        </a:spcBef>
        <a:spcAft>
          <a:spcPct val="0"/>
        </a:spcAft>
        <a:buClr>
          <a:srgbClr val="215D77"/>
        </a:buClr>
        <a:buSzPct val="110000"/>
        <a:buFont typeface="Wingdings 2" panose="05020102010507070707" pitchFamily="18" charset="2"/>
        <a:buChar char=""/>
        <a:defRPr sz="2400" kern="1200">
          <a:solidFill>
            <a:srgbClr val="595959"/>
          </a:solidFill>
          <a:latin typeface="+mn-lt"/>
          <a:ea typeface="ＭＳ Ｐゴシック" pitchFamily="-109"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200" kern="1200">
          <a:solidFill>
            <a:srgbClr val="595959"/>
          </a:solidFill>
          <a:latin typeface="+mn-lt"/>
          <a:ea typeface="ＭＳ Ｐゴシック" pitchFamily="-109"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panose="05020102010507070707" pitchFamily="18" charset="2"/>
        <a:buChar char=""/>
        <a:defRPr sz="2000" kern="1200">
          <a:solidFill>
            <a:srgbClr val="595959"/>
          </a:solidFill>
          <a:latin typeface="+mn-lt"/>
          <a:ea typeface="ＭＳ Ｐゴシック" pitchFamily="-109"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create.kahoot.i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ytimes.com/2018/08/02/technology/apple-stock-1-trillion-market-cap.html" TargetMode="External"/><Relationship Id="rId2" Type="http://schemas.openxmlformats.org/officeDocument/2006/relationships/hyperlink" Target="https://www.nytimes.com/2018/09/04/technology/amazon-stock-price-1-trillion-valu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nytimes.com/2018/09/04/technology/amazon-stock-price-1-trillion-value.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echspot.com/news/76163-amd-hands-tsmc-entire-7nm-portfolio-vega-20.html" TargetMode="External"/><Relationship Id="rId2" Type="http://schemas.openxmlformats.org/officeDocument/2006/relationships/hyperlink" Target="https://www.techspot.com/news/76255-chip-makers-slowing-down-way-7nm.html" TargetMode="External"/><Relationship Id="rId1" Type="http://schemas.openxmlformats.org/officeDocument/2006/relationships/slideLayout" Target="../slideLayouts/slideLayout2.xml"/><Relationship Id="rId4" Type="http://schemas.openxmlformats.org/officeDocument/2006/relationships/hyperlink" Target="https://www.techspot.com/news/76241-intel-14nm-cpus-short-supply-claims-report.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www.timesunion.com/business/article/GlobalFoundries-eliminated-455-jobs-new-filings-13194735.ph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mgrill.rpi@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mailto:prasag@rpi.edu" TargetMode="External"/><Relationship Id="rId4" Type="http://schemas.openxmlformats.org/officeDocument/2006/relationships/hyperlink" Target="mailto:minerj@rpi.edu"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students.flatworldknowledge.com/course/258675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hyperlink" Target="https://join.slack.com/t/itws-mitr/shared_invite/enQtNDI1ODU5NjI2MTE3LWU4M2IzNTEzMTIyMTczYTgwOGFmMWEzYTM4OTNiMTMyY2NiMGFiZTA2N2I3Nzc0YjBiOWM4ZDY3MzVkMGVlMz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600968-BB90-4446-9916-2ADC5CAE22DE}"/>
              </a:ext>
            </a:extLst>
          </p:cNvPr>
          <p:cNvSpPr>
            <a:spLocks noGrp="1"/>
          </p:cNvSpPr>
          <p:nvPr>
            <p:ph type="title"/>
          </p:nvPr>
        </p:nvSpPr>
        <p:spPr>
          <a:xfrm>
            <a:off x="620713" y="2178050"/>
            <a:ext cx="8305800" cy="915988"/>
          </a:xfrm>
        </p:spPr>
        <p:txBody>
          <a:bodyPr/>
          <a:lstStyle/>
          <a:p>
            <a:pPr eaLnBrk="1" hangingPunct="1"/>
            <a:r>
              <a:rPr lang="en-US" altLang="en-US" sz="4400">
                <a:latin typeface="Arial" panose="020B0604020202020204" pitchFamily="34" charset="0"/>
                <a:ea typeface="ＭＳ Ｐゴシック" panose="020B0600070205080204" pitchFamily="34" charset="-128"/>
                <a:cs typeface="Arial" panose="020B0604020202020204" pitchFamily="34" charset="0"/>
              </a:rPr>
              <a:t>Managing Information Technology Resources</a:t>
            </a:r>
            <a:br>
              <a:rPr lang="en-US" altLang="en-US" sz="4400">
                <a:latin typeface="Arial" panose="020B0604020202020204" pitchFamily="34" charset="0"/>
                <a:ea typeface="ＭＳ Ｐゴシック" panose="020B0600070205080204" pitchFamily="34" charset="-128"/>
                <a:cs typeface="Arial" panose="020B0604020202020204" pitchFamily="34" charset="0"/>
              </a:rPr>
            </a:br>
            <a:r>
              <a:rPr lang="en-US" altLang="en-US" sz="4400">
                <a:latin typeface="Arial" panose="020B0604020202020204" pitchFamily="34" charset="0"/>
                <a:ea typeface="ＭＳ Ｐゴシック" panose="020B0600070205080204" pitchFamily="34" charset="-128"/>
                <a:cs typeface="Arial" panose="020B0604020202020204" pitchFamily="34" charset="0"/>
              </a:rPr>
              <a:t>ITWS 4310</a:t>
            </a:r>
            <a:endParaRPr lang="en-US" altLang="en-US" sz="3600">
              <a:latin typeface="Arial" panose="020B0604020202020204" pitchFamily="34" charset="0"/>
              <a:ea typeface="ＭＳ Ｐゴシック" panose="020B0600070205080204" pitchFamily="34" charset="-128"/>
              <a:cs typeface="Arial" panose="020B0604020202020204" pitchFamily="34" charset="0"/>
            </a:endParaRPr>
          </a:p>
        </p:txBody>
      </p:sp>
      <p:sp>
        <p:nvSpPr>
          <p:cNvPr id="4099" name="Rectangle 3">
            <a:extLst>
              <a:ext uri="{FF2B5EF4-FFF2-40B4-BE49-F238E27FC236}">
                <a16:creationId xmlns:a16="http://schemas.microsoft.com/office/drawing/2014/main" id="{1DB86753-00B6-4601-BF38-8582EBE79DC2}"/>
              </a:ext>
            </a:extLst>
          </p:cNvPr>
          <p:cNvSpPr>
            <a:spLocks noGrp="1"/>
          </p:cNvSpPr>
          <p:nvPr>
            <p:ph type="body" idx="1"/>
          </p:nvPr>
        </p:nvSpPr>
        <p:spPr>
          <a:xfrm>
            <a:off x="566738" y="3703638"/>
            <a:ext cx="8939212" cy="4535487"/>
          </a:xfrm>
        </p:spPr>
        <p:txBody>
          <a:bodyPr/>
          <a:lstStyle/>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Technology, Strategy and Projects</a:t>
            </a:r>
          </a:p>
          <a:p>
            <a:pPr marL="0" indent="0" algn="ctr" eaLnBrk="1" hangingPunct="1">
              <a:buFont typeface="Wingdings 2" panose="05020102010507070707" pitchFamily="18" charset="2"/>
              <a:buNone/>
            </a:pPr>
            <a:r>
              <a:rPr lang="en-US" altLang="en-US" sz="3600" dirty="0">
                <a:latin typeface="Arial" panose="020B0604020202020204" pitchFamily="34" charset="0"/>
                <a:ea typeface="ＭＳ Ｐゴシック" panose="020B0600070205080204" pitchFamily="34" charset="-128"/>
                <a:cs typeface="Arial" panose="020B0604020202020204" pitchFamily="34" charset="0"/>
              </a:rPr>
              <a:t>September 6, 2018</a:t>
            </a:r>
          </a:p>
          <a:p>
            <a:pPr marL="0" indent="0" algn="ctr" eaLnBrk="1" hangingPunct="1">
              <a:buFont typeface="Wingdings 2" panose="05020102010507070707" pitchFamily="18" charset="2"/>
              <a:buNone/>
            </a:pPr>
            <a:endParaRPr lang="en-US" altLang="en-US" sz="3200" dirty="0">
              <a:latin typeface="Tahoma" panose="020B0604030504040204" pitchFamily="34"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170FEDF-7798-4035-9F45-DDD9E29180C2}"/>
              </a:ext>
            </a:extLst>
          </p:cNvPr>
          <p:cNvSpPr>
            <a:spLocks noGrp="1" noChangeArrowheads="1"/>
          </p:cNvSpPr>
          <p:nvPr>
            <p:ph type="title"/>
          </p:nvPr>
        </p:nvSpPr>
        <p:spPr>
          <a:xfrm>
            <a:off x="1001713" y="168275"/>
            <a:ext cx="8315325" cy="1258888"/>
          </a:xfrm>
        </p:spPr>
        <p:txBody>
          <a:bodyPr/>
          <a:lstStyle/>
          <a:p>
            <a:pPr eaLnBrk="1" hangingPunct="1">
              <a:defRPr/>
            </a:pPr>
            <a:r>
              <a:rPr lang="en-US" altLang="en-US" sz="3527" dirty="0"/>
              <a:t>Managing IT Resources: ITWS 4310</a:t>
            </a:r>
            <a:br>
              <a:rPr lang="en-US" altLang="en-US" sz="3527" dirty="0"/>
            </a:br>
            <a:r>
              <a:rPr lang="en-US" altLang="en-US" sz="3527" dirty="0"/>
              <a:t>Term Project Outline</a:t>
            </a:r>
          </a:p>
        </p:txBody>
      </p:sp>
      <p:sp>
        <p:nvSpPr>
          <p:cNvPr id="40964" name="Rectangle 3">
            <a:extLst>
              <a:ext uri="{FF2B5EF4-FFF2-40B4-BE49-F238E27FC236}">
                <a16:creationId xmlns:a16="http://schemas.microsoft.com/office/drawing/2014/main" id="{F0DB0B5B-F7CE-49EF-9C95-F10DCE43E076}"/>
              </a:ext>
            </a:extLst>
          </p:cNvPr>
          <p:cNvSpPr>
            <a:spLocks noChangeArrowheads="1"/>
          </p:cNvSpPr>
          <p:nvPr/>
        </p:nvSpPr>
        <p:spPr bwMode="auto">
          <a:xfrm>
            <a:off x="420688" y="1690688"/>
            <a:ext cx="95758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533400" algn="l"/>
              </a:tabLst>
              <a:defRPr sz="3200">
                <a:solidFill>
                  <a:schemeClr val="tx1"/>
                </a:solidFill>
                <a:latin typeface="Calibri" pitchFamily="34" charset="0"/>
              </a:defRPr>
            </a:lvl1pPr>
            <a:lvl2pPr marL="742950" indent="-285750">
              <a:spcBef>
                <a:spcPct val="20000"/>
              </a:spcBef>
              <a:buFont typeface="Arial" charset="0"/>
              <a:buChar char="–"/>
              <a:tabLst>
                <a:tab pos="533400" algn="l"/>
              </a:tabLst>
              <a:defRPr sz="2800">
                <a:solidFill>
                  <a:schemeClr val="tx1"/>
                </a:solidFill>
                <a:latin typeface="Calibri" pitchFamily="34" charset="0"/>
              </a:defRPr>
            </a:lvl2pPr>
            <a:lvl3pPr marL="1143000" indent="-228600">
              <a:spcBef>
                <a:spcPct val="20000"/>
              </a:spcBef>
              <a:buFont typeface="Arial" charset="0"/>
              <a:buChar char="•"/>
              <a:tabLst>
                <a:tab pos="533400" algn="l"/>
              </a:tabLst>
              <a:defRPr sz="2400">
                <a:solidFill>
                  <a:schemeClr val="tx1"/>
                </a:solidFill>
                <a:latin typeface="Calibri" pitchFamily="34" charset="0"/>
              </a:defRPr>
            </a:lvl3pPr>
            <a:lvl4pPr marL="1600200" indent="-228600">
              <a:spcBef>
                <a:spcPct val="20000"/>
              </a:spcBef>
              <a:buFont typeface="Arial" charset="0"/>
              <a:buChar char="–"/>
              <a:tabLst>
                <a:tab pos="533400" algn="l"/>
              </a:tabLst>
              <a:defRPr sz="2000">
                <a:solidFill>
                  <a:schemeClr val="tx1"/>
                </a:solidFill>
                <a:latin typeface="Calibri" pitchFamily="34" charset="0"/>
              </a:defRPr>
            </a:lvl4pPr>
            <a:lvl5pPr marL="2057400" indent="-228600">
              <a:spcBef>
                <a:spcPct val="20000"/>
              </a:spcBef>
              <a:buFont typeface="Arial" charset="0"/>
              <a:buChar char="»"/>
              <a:tabLst>
                <a:tab pos="533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9pPr>
          </a:lstStyle>
          <a:p>
            <a:pPr>
              <a:spcBef>
                <a:spcPct val="0"/>
              </a:spcBef>
              <a:buFontTx/>
              <a:buNone/>
              <a:defRPr/>
            </a:pPr>
            <a:r>
              <a:rPr lang="en-US" altLang="en-US" sz="2800" u="sng" dirty="0">
                <a:cs typeface="Times New Roman" pitchFamily="18" charset="0"/>
              </a:rPr>
              <a:t>Final Presentation:</a:t>
            </a:r>
            <a:r>
              <a:rPr lang="en-US" altLang="en-US" sz="2800" dirty="0">
                <a:cs typeface="Times New Roman" pitchFamily="18" charset="0"/>
              </a:rPr>
              <a:t>  Teams will present on Dec 6 and 10.  A professionally prepared presentation will be given which summarizes your report.  The presentation should consist of about 10-15 slides and should take about 10 minutes to present.  Each member of the team should participate as a speaker in some portion of the presentation. The Final Presentation will count 20% of the Final Project Grade.  Within this 20%, all students will evaluate and rank-order all other teams’ project presentations.  The average of the students’ rank order will count 10% of the Final Project Grade and the instructor’s evaluation will count 10% of the Final Project Grade.</a:t>
            </a:r>
            <a:endParaRPr lang="en-US" altLang="en-US" sz="2800" dirty="0">
              <a:latin typeface="+mn-lt"/>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D499A9A-BB88-45D3-A462-6C3D7FC7FEF2}"/>
              </a:ext>
            </a:extLst>
          </p:cNvPr>
          <p:cNvSpPr>
            <a:spLocks noGrp="1" noChangeArrowheads="1"/>
          </p:cNvSpPr>
          <p:nvPr>
            <p:ph type="title"/>
          </p:nvPr>
        </p:nvSpPr>
        <p:spPr>
          <a:xfrm>
            <a:off x="1001713" y="168275"/>
            <a:ext cx="8315325" cy="1258888"/>
          </a:xfrm>
        </p:spPr>
        <p:txBody>
          <a:bodyPr/>
          <a:lstStyle/>
          <a:p>
            <a:pPr eaLnBrk="1" hangingPunct="1">
              <a:defRPr/>
            </a:pPr>
            <a:r>
              <a:rPr lang="en-US" altLang="en-US" sz="3527" dirty="0"/>
              <a:t>Managing IT Resources: ITWS 4310</a:t>
            </a:r>
            <a:br>
              <a:rPr lang="en-US" altLang="en-US" sz="3527" dirty="0"/>
            </a:br>
            <a:r>
              <a:rPr lang="en-US" altLang="en-US" sz="3527" dirty="0"/>
              <a:t>Term Project Outline</a:t>
            </a:r>
          </a:p>
        </p:txBody>
      </p:sp>
      <p:sp>
        <p:nvSpPr>
          <p:cNvPr id="41988" name="Rectangle 3">
            <a:extLst>
              <a:ext uri="{FF2B5EF4-FFF2-40B4-BE49-F238E27FC236}">
                <a16:creationId xmlns:a16="http://schemas.microsoft.com/office/drawing/2014/main" id="{AE3122BA-BB3E-4CF7-B7A1-F38BD88A1967}"/>
              </a:ext>
            </a:extLst>
          </p:cNvPr>
          <p:cNvSpPr>
            <a:spLocks noChangeArrowheads="1"/>
          </p:cNvSpPr>
          <p:nvPr/>
        </p:nvSpPr>
        <p:spPr bwMode="auto">
          <a:xfrm>
            <a:off x="420688" y="1955800"/>
            <a:ext cx="9575800" cy="469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533400" algn="l"/>
              </a:tabLst>
              <a:defRPr sz="3200">
                <a:solidFill>
                  <a:schemeClr val="tx1"/>
                </a:solidFill>
                <a:latin typeface="Calibri" pitchFamily="34" charset="0"/>
              </a:defRPr>
            </a:lvl1pPr>
            <a:lvl2pPr marL="742950" indent="-285750">
              <a:spcBef>
                <a:spcPct val="20000"/>
              </a:spcBef>
              <a:buFont typeface="Arial" charset="0"/>
              <a:buChar char="–"/>
              <a:tabLst>
                <a:tab pos="533400" algn="l"/>
              </a:tabLst>
              <a:defRPr sz="2800">
                <a:solidFill>
                  <a:schemeClr val="tx1"/>
                </a:solidFill>
                <a:latin typeface="Calibri" pitchFamily="34" charset="0"/>
              </a:defRPr>
            </a:lvl2pPr>
            <a:lvl3pPr marL="1143000" indent="-228600">
              <a:spcBef>
                <a:spcPct val="20000"/>
              </a:spcBef>
              <a:buFont typeface="Arial" charset="0"/>
              <a:buChar char="•"/>
              <a:tabLst>
                <a:tab pos="533400" algn="l"/>
              </a:tabLst>
              <a:defRPr sz="2400">
                <a:solidFill>
                  <a:schemeClr val="tx1"/>
                </a:solidFill>
                <a:latin typeface="Calibri" pitchFamily="34" charset="0"/>
              </a:defRPr>
            </a:lvl3pPr>
            <a:lvl4pPr marL="1600200" indent="-228600">
              <a:spcBef>
                <a:spcPct val="20000"/>
              </a:spcBef>
              <a:buFont typeface="Arial" charset="0"/>
              <a:buChar char="–"/>
              <a:tabLst>
                <a:tab pos="533400" algn="l"/>
              </a:tabLst>
              <a:defRPr sz="2000">
                <a:solidFill>
                  <a:schemeClr val="tx1"/>
                </a:solidFill>
                <a:latin typeface="Calibri" pitchFamily="34" charset="0"/>
              </a:defRPr>
            </a:lvl4pPr>
            <a:lvl5pPr marL="2057400" indent="-228600">
              <a:spcBef>
                <a:spcPct val="20000"/>
              </a:spcBef>
              <a:buFont typeface="Arial" charset="0"/>
              <a:buChar char="»"/>
              <a:tabLst>
                <a:tab pos="533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533400" algn="l"/>
              </a:tabLst>
              <a:defRPr sz="2000">
                <a:solidFill>
                  <a:schemeClr val="tx1"/>
                </a:solidFill>
                <a:latin typeface="Calibri" pitchFamily="34" charset="0"/>
              </a:defRPr>
            </a:lvl9pPr>
          </a:lstStyle>
          <a:p>
            <a:pPr>
              <a:spcBef>
                <a:spcPct val="0"/>
              </a:spcBef>
              <a:buFontTx/>
              <a:buNone/>
              <a:defRPr/>
            </a:pPr>
            <a:r>
              <a:rPr lang="en-US" altLang="en-US" sz="2800" u="sng" dirty="0">
                <a:cs typeface="Times New Roman" pitchFamily="18" charset="0"/>
              </a:rPr>
              <a:t>Team Member Peer Reviews:</a:t>
            </a:r>
            <a:r>
              <a:rPr lang="en-US" altLang="en-US" sz="2800" dirty="0">
                <a:cs typeface="Times New Roman" pitchFamily="18" charset="0"/>
              </a:rPr>
              <a:t>  Each team member will evaluate the contribution of all of their team’s members.  This peer review will be confidentially provided to the instructor only.  It will be used to adjust the individual student’s Final Project Grade.  The individual student’s grade adjustment will be a maximum of plus or minus 10% points of the team’s Final Project Grade.  The resulting average of the all team members’ Final Project Grade will equal to the team’s Final Project Grade.</a:t>
            </a:r>
          </a:p>
          <a:p>
            <a:pPr>
              <a:spcBef>
                <a:spcPct val="0"/>
              </a:spcBef>
              <a:buFontTx/>
              <a:buNone/>
              <a:defRPr/>
            </a:pPr>
            <a:r>
              <a:rPr lang="en-US" altLang="en-US" sz="2646" dirty="0">
                <a:latin typeface="+mn-lt"/>
                <a:cs typeface="Times New Roman" pitchFamily="18" charset="0"/>
              </a:rPr>
              <a:t> </a:t>
            </a:r>
          </a:p>
          <a:p>
            <a:pPr>
              <a:spcBef>
                <a:spcPct val="0"/>
              </a:spcBef>
              <a:buFontTx/>
              <a:buNone/>
              <a:defRPr/>
            </a:pPr>
            <a:endParaRPr lang="en-US" altLang="en-US" sz="4850" b="1" dirty="0">
              <a:latin typeface="+mn-l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D310B11-6C13-4DD2-AB13-785801D5BD42}"/>
              </a:ext>
            </a:extLst>
          </p:cNvPr>
          <p:cNvSpPr>
            <a:spLocks noGrp="1"/>
          </p:cNvSpPr>
          <p:nvPr>
            <p:ph type="title"/>
          </p:nvPr>
        </p:nvSpPr>
        <p:spPr>
          <a:xfrm>
            <a:off x="925513" y="-182563"/>
            <a:ext cx="8315325" cy="1176338"/>
          </a:xfrm>
        </p:spPr>
        <p:txBody>
          <a:bodyPr/>
          <a:lstStyle/>
          <a:p>
            <a:r>
              <a:rPr lang="en-US" altLang="en-US">
                <a:ea typeface="ＭＳ Ｐゴシック" panose="020B0600070205080204" pitchFamily="34" charset="-128"/>
              </a:rPr>
              <a:t>Client/Project Criteria</a:t>
            </a:r>
          </a:p>
        </p:txBody>
      </p:sp>
      <p:sp>
        <p:nvSpPr>
          <p:cNvPr id="48131" name="Content Placeholder 2">
            <a:extLst>
              <a:ext uri="{FF2B5EF4-FFF2-40B4-BE49-F238E27FC236}">
                <a16:creationId xmlns:a16="http://schemas.microsoft.com/office/drawing/2014/main" id="{351C418D-AC4D-4BBA-AE4D-78FC9876326E}"/>
              </a:ext>
            </a:extLst>
          </p:cNvPr>
          <p:cNvSpPr>
            <a:spLocks noGrp="1"/>
          </p:cNvSpPr>
          <p:nvPr>
            <p:ph idx="1"/>
          </p:nvPr>
        </p:nvSpPr>
        <p:spPr>
          <a:xfrm>
            <a:off x="336550" y="1376363"/>
            <a:ext cx="9323388" cy="5375275"/>
          </a:xfrm>
        </p:spPr>
        <p:txBody>
          <a:bodyPr/>
          <a:lstStyle/>
          <a:p>
            <a:r>
              <a:rPr lang="en-US" altLang="en-US" sz="2800">
                <a:ea typeface="ＭＳ Ｐゴシック" panose="020B0600070205080204" pitchFamily="34" charset="-128"/>
              </a:rPr>
              <a:t>Client must be “real”; can be a company, a non-profit organization, government agency, sole proprietorship, etc.</a:t>
            </a:r>
          </a:p>
          <a:p>
            <a:r>
              <a:rPr lang="en-US" altLang="en-US" sz="2800">
                <a:ea typeface="ＭＳ Ｐゴシック" panose="020B0600070205080204" pitchFamily="34" charset="-128"/>
              </a:rPr>
              <a:t>Project must involve implementing an information system or technology solution that addresses a business need for the client.</a:t>
            </a:r>
          </a:p>
          <a:p>
            <a:r>
              <a:rPr lang="en-US" altLang="en-US" sz="2800">
                <a:ea typeface="ＭＳ Ｐゴシック" panose="020B0600070205080204" pitchFamily="34" charset="-128"/>
              </a:rPr>
              <a:t>Scope must be more than just a web presence; can include database, content management, data analytics, hardware, process reengineering, workflow automation, etc.</a:t>
            </a:r>
          </a:p>
          <a:p>
            <a:r>
              <a:rPr lang="en-US" altLang="en-US" sz="2800">
                <a:ea typeface="ＭＳ Ｐゴシック" panose="020B0600070205080204" pitchFamily="34" charset="-128"/>
              </a:rPr>
              <a:t>Client and scope must be approved by an instructor</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392113" y="-258763"/>
            <a:ext cx="9435994" cy="1175949"/>
          </a:xfrm>
        </p:spPr>
        <p:txBody>
          <a:bodyPr/>
          <a:lstStyle/>
          <a:p>
            <a:r>
              <a:rPr lang="en-US" altLang="en-US" sz="3968" dirty="0"/>
              <a:t>MITR Term Projects</a:t>
            </a:r>
          </a:p>
        </p:txBody>
      </p:sp>
      <p:sp>
        <p:nvSpPr>
          <p:cNvPr id="15364" name="Rectangle 3"/>
          <p:cNvSpPr>
            <a:spLocks noGrp="1" noChangeArrowheads="1"/>
          </p:cNvSpPr>
          <p:nvPr>
            <p:ph type="body" idx="1"/>
          </p:nvPr>
        </p:nvSpPr>
        <p:spPr>
          <a:xfrm>
            <a:off x="336514" y="1100490"/>
            <a:ext cx="9491592" cy="5879747"/>
          </a:xfrm>
        </p:spPr>
        <p:txBody>
          <a:bodyPr/>
          <a:lstStyle/>
          <a:p>
            <a:pPr>
              <a:lnSpc>
                <a:spcPct val="90000"/>
              </a:lnSpc>
            </a:pPr>
            <a:r>
              <a:rPr lang="en-US" altLang="en-US" sz="3200" dirty="0"/>
              <a:t>What are some criteria for a successful project? </a:t>
            </a:r>
          </a:p>
        </p:txBody>
      </p:sp>
    </p:spTree>
    <p:extLst>
      <p:ext uri="{BB962C8B-B14F-4D97-AF65-F5344CB8AC3E}">
        <p14:creationId xmlns:p14="http://schemas.microsoft.com/office/powerpoint/2010/main" val="38198950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392113" y="-258763"/>
            <a:ext cx="9435994" cy="1175949"/>
          </a:xfrm>
        </p:spPr>
        <p:txBody>
          <a:bodyPr/>
          <a:lstStyle/>
          <a:p>
            <a:r>
              <a:rPr lang="en-US" altLang="en-US" sz="3968" dirty="0"/>
              <a:t>Past criteria for a </a:t>
            </a:r>
            <a:r>
              <a:rPr lang="en-US" altLang="en-US" sz="3968" dirty="0">
                <a:solidFill>
                  <a:srgbClr val="FF0000"/>
                </a:solidFill>
              </a:rPr>
              <a:t>successful </a:t>
            </a:r>
            <a:r>
              <a:rPr lang="en-US" altLang="en-US" sz="3968" dirty="0"/>
              <a:t>project</a:t>
            </a:r>
          </a:p>
        </p:txBody>
      </p:sp>
      <p:sp>
        <p:nvSpPr>
          <p:cNvPr id="3" name="Content Placeholder 2">
            <a:extLst>
              <a:ext uri="{FF2B5EF4-FFF2-40B4-BE49-F238E27FC236}">
                <a16:creationId xmlns:a16="http://schemas.microsoft.com/office/drawing/2014/main" id="{7820D391-7130-BD49-BDF8-6CA20B14F3F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827804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392113" y="-258763"/>
            <a:ext cx="9435994" cy="1175949"/>
          </a:xfrm>
        </p:spPr>
        <p:txBody>
          <a:bodyPr/>
          <a:lstStyle/>
          <a:p>
            <a:r>
              <a:rPr lang="en-US" altLang="en-US" sz="3968" dirty="0"/>
              <a:t>Meet Your Team!</a:t>
            </a:r>
          </a:p>
        </p:txBody>
      </p:sp>
      <p:sp>
        <p:nvSpPr>
          <p:cNvPr id="15364" name="Rectangle 3"/>
          <p:cNvSpPr>
            <a:spLocks noGrp="1" noChangeArrowheads="1"/>
          </p:cNvSpPr>
          <p:nvPr>
            <p:ph type="body" idx="1"/>
          </p:nvPr>
        </p:nvSpPr>
        <p:spPr>
          <a:xfrm>
            <a:off x="336514" y="1100490"/>
            <a:ext cx="9491592" cy="5879747"/>
          </a:xfrm>
        </p:spPr>
        <p:txBody>
          <a:bodyPr/>
          <a:lstStyle/>
          <a:p>
            <a:pPr>
              <a:lnSpc>
                <a:spcPct val="90000"/>
              </a:lnSpc>
            </a:pPr>
            <a:r>
              <a:rPr lang="en-US" altLang="en-US" sz="2800" dirty="0"/>
              <a:t>Take 10 minutes to meet with your team</a:t>
            </a:r>
          </a:p>
          <a:p>
            <a:pPr>
              <a:lnSpc>
                <a:spcPct val="90000"/>
              </a:lnSpc>
            </a:pPr>
            <a:r>
              <a:rPr lang="en-US" altLang="en-US" sz="2800" dirty="0"/>
              <a:t>Exchange contact information</a:t>
            </a:r>
          </a:p>
          <a:p>
            <a:pPr>
              <a:lnSpc>
                <a:spcPct val="90000"/>
              </a:lnSpc>
            </a:pPr>
            <a:r>
              <a:rPr lang="en-US" altLang="en-US" sz="2800" dirty="0"/>
              <a:t>Discuss availability</a:t>
            </a:r>
          </a:p>
          <a:p>
            <a:pPr>
              <a:lnSpc>
                <a:spcPct val="90000"/>
              </a:lnSpc>
            </a:pPr>
            <a:r>
              <a:rPr lang="en-US" altLang="en-US" sz="2800" dirty="0"/>
              <a:t>Discuss project ideas and/or leads</a:t>
            </a:r>
          </a:p>
          <a:p>
            <a:pPr>
              <a:lnSpc>
                <a:spcPct val="90000"/>
              </a:lnSpc>
            </a:pPr>
            <a:r>
              <a:rPr lang="en-US" altLang="en-US" sz="2800" dirty="0"/>
              <a:t>Get to know each others skills, strengths, weaknesses, etc.</a:t>
            </a:r>
          </a:p>
          <a:p>
            <a:pPr>
              <a:lnSpc>
                <a:spcPct val="90000"/>
              </a:lnSpc>
            </a:pPr>
            <a:r>
              <a:rPr lang="en-US" altLang="en-US" sz="2800" dirty="0"/>
              <a:t>Remember: lots of hard work, commitment, dedication</a:t>
            </a:r>
          </a:p>
          <a:p>
            <a:pPr>
              <a:lnSpc>
                <a:spcPct val="90000"/>
              </a:lnSpc>
            </a:pPr>
            <a:r>
              <a:rPr lang="en-US" altLang="en-US" sz="2800" dirty="0"/>
              <a:t>Remember: RESPECT</a:t>
            </a:r>
          </a:p>
        </p:txBody>
      </p:sp>
    </p:spTree>
    <p:extLst>
      <p:ext uri="{BB962C8B-B14F-4D97-AF65-F5344CB8AC3E}">
        <p14:creationId xmlns:p14="http://schemas.microsoft.com/office/powerpoint/2010/main" val="217374971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58763"/>
            <a:ext cx="8866187" cy="1473200"/>
          </a:xfrm>
        </p:spPr>
        <p:txBody>
          <a:bodyPr/>
          <a:lstStyle/>
          <a:p>
            <a:r>
              <a:rPr lang="en-US" dirty="0" err="1"/>
              <a:t>Kahoot</a:t>
            </a:r>
            <a:r>
              <a:rPr lang="en-US" dirty="0"/>
              <a:t>! “Quiz”</a:t>
            </a:r>
          </a:p>
        </p:txBody>
      </p:sp>
      <p:sp>
        <p:nvSpPr>
          <p:cNvPr id="3" name="Content Placeholder 2"/>
          <p:cNvSpPr>
            <a:spLocks noGrp="1"/>
          </p:cNvSpPr>
          <p:nvPr>
            <p:ph idx="1"/>
          </p:nvPr>
        </p:nvSpPr>
        <p:spPr/>
        <p:txBody>
          <a:bodyPr/>
          <a:lstStyle/>
          <a:p>
            <a:r>
              <a:rPr lang="en-US" dirty="0">
                <a:solidFill>
                  <a:srgbClr val="FF0000"/>
                </a:solidFill>
              </a:rPr>
              <a:t>Go to kahoot.it to join</a:t>
            </a:r>
          </a:p>
          <a:p>
            <a:r>
              <a:rPr lang="en-US" dirty="0"/>
              <a:t>Enter the Game PIN from the screen</a:t>
            </a:r>
            <a:endParaRPr lang="en-US" dirty="0">
              <a:hlinkClick r:id="" action="ppaction://noaction"/>
            </a:endParaRPr>
          </a:p>
          <a:p>
            <a:pPr marL="0" indent="0">
              <a:buNone/>
            </a:pPr>
            <a:endParaRPr lang="en-US" dirty="0">
              <a:hlinkClick r:id="" action="ppaction://noaction"/>
            </a:endParaRPr>
          </a:p>
          <a:p>
            <a:pPr marL="0" indent="0">
              <a:buNone/>
            </a:pPr>
            <a:endParaRPr lang="en-US" dirty="0">
              <a:hlinkClick r:id="rId2"/>
            </a:endParaRPr>
          </a:p>
          <a:p>
            <a:r>
              <a:rPr lang="en-US" dirty="0">
                <a:hlinkClick r:id="rId2"/>
              </a:rPr>
              <a:t>https://create.kahoot.it/</a:t>
            </a:r>
            <a:r>
              <a:rPr lang="en-US" dirty="0"/>
              <a:t> </a:t>
            </a:r>
          </a:p>
          <a:p>
            <a:endParaRPr lang="en-US" dirty="0"/>
          </a:p>
        </p:txBody>
      </p:sp>
    </p:spTree>
    <p:extLst>
      <p:ext uri="{BB962C8B-B14F-4D97-AF65-F5344CB8AC3E}">
        <p14:creationId xmlns:p14="http://schemas.microsoft.com/office/powerpoint/2010/main" val="796127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63513" y="-55563"/>
            <a:ext cx="9753598" cy="939800"/>
          </a:xfrm>
        </p:spPr>
        <p:txBody>
          <a:bodyPr/>
          <a:lstStyle/>
          <a:p>
            <a:pPr algn="l"/>
            <a:r>
              <a:rPr lang="en-US" altLang="en-US" sz="2400" dirty="0">
                <a:ea typeface="ＭＳ Ｐゴシック" panose="020B0600070205080204" pitchFamily="34" charset="-128"/>
              </a:rPr>
              <a:t>Technology Current Events:  New York Times, September 4, 2018</a:t>
            </a:r>
            <a:r>
              <a:rPr lang="en-US" altLang="en-US" sz="1400" dirty="0">
                <a:ea typeface="ＭＳ Ｐゴシック" panose="020B0600070205080204" pitchFamily="34" charset="-128"/>
              </a:rPr>
              <a:t/>
            </a:r>
            <a:br>
              <a:rPr lang="en-US" altLang="en-US" sz="1400" dirty="0">
                <a:ea typeface="ＭＳ Ｐゴシック" panose="020B0600070205080204" pitchFamily="34" charset="-128"/>
              </a:rPr>
            </a:br>
            <a:r>
              <a:rPr lang="en-US" altLang="en-US" sz="1400" u="sng" dirty="0">
                <a:ea typeface="ＭＳ Ｐゴシック" panose="020B0600070205080204" pitchFamily="34" charset="-128"/>
                <a:hlinkClick r:id="rId2"/>
              </a:rPr>
              <a:t>https://www.nytimes.com/2018/09/04/technology/amazon-stock-price-1-trillion-value.html</a:t>
            </a:r>
            <a:r>
              <a:rPr lang="en-US" altLang="en-US" sz="1400" u="sng"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18435" name="TextBox 2"/>
          <p:cNvSpPr txBox="1">
            <a:spLocks noChangeArrowheads="1"/>
          </p:cNvSpPr>
          <p:nvPr/>
        </p:nvSpPr>
        <p:spPr bwMode="auto">
          <a:xfrm>
            <a:off x="315913" y="1081921"/>
            <a:ext cx="9601198" cy="626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6000"/>
              </a:lnSpc>
              <a:buClr>
                <a:srgbClr val="000000"/>
              </a:buClr>
              <a:buSzPct val="45000"/>
              <a:buFont typeface="Wingdings" panose="05000000000000000000" pitchFamily="2" charset="2"/>
              <a:buNone/>
            </a:pPr>
            <a:r>
              <a:rPr lang="en-US" sz="2400" dirty="0"/>
              <a:t>Amazon Hits $1,000,000,000,000 in Value, Following Apple</a:t>
            </a:r>
            <a:r>
              <a:rPr lang="en-US" altLang="en-US" sz="3600" dirty="0"/>
              <a:t>:</a:t>
            </a:r>
          </a:p>
          <a:p>
            <a:pPr eaLnBrk="1">
              <a:lnSpc>
                <a:spcPct val="96000"/>
              </a:lnSpc>
              <a:buClr>
                <a:srgbClr val="000000"/>
              </a:buClr>
              <a:buSzPct val="45000"/>
              <a:buFont typeface="Wingdings" panose="05000000000000000000" pitchFamily="2" charset="2"/>
              <a:buNone/>
            </a:pPr>
            <a:endParaRPr lang="en-US" altLang="en-US" sz="2800" dirty="0"/>
          </a:p>
          <a:p>
            <a:r>
              <a:rPr lang="en-US" sz="2000" dirty="0"/>
              <a:t>When Apple’s market value crossed a </a:t>
            </a:r>
            <a:r>
              <a:rPr lang="en-US" sz="2000" u="sng" dirty="0">
                <a:hlinkClick r:id="rId3"/>
              </a:rPr>
              <a:t>trillion dollars</a:t>
            </a:r>
            <a:r>
              <a:rPr lang="en-US" sz="2000" u="sng" dirty="0"/>
              <a:t> </a:t>
            </a:r>
            <a:r>
              <a:rPr lang="en-US" sz="2000" dirty="0"/>
              <a:t>last month, the reason was simple: It makes devices that a lot of people are willing to spend a lot of money on.</a:t>
            </a:r>
          </a:p>
          <a:p>
            <a:endParaRPr lang="en-US" sz="2000" dirty="0"/>
          </a:p>
          <a:p>
            <a:r>
              <a:rPr lang="en-US" sz="2000" dirty="0"/>
              <a:t>Now Amazon has become the second American company to cross that once-unimaginable line. Its shares rose as high as $2,050.50 on Tuesday morning, pushing it over $1 trillion in value, before immediately falling back and then ending the day at $2,039.51, below the $1 trillion threshold. Amazon’s founder and chief executive, Jeff Bezos, is worth nearly as much as Bill Gates and Warren E. Buffett put together.</a:t>
            </a:r>
          </a:p>
          <a:p>
            <a:endParaRPr lang="en-US" sz="2000" dirty="0"/>
          </a:p>
          <a:p>
            <a:r>
              <a:rPr lang="en-US" sz="2000" dirty="0"/>
              <a:t>This time, the explanation is more complicated.</a:t>
            </a:r>
          </a:p>
          <a:p>
            <a:r>
              <a:rPr lang="en-US" sz="2000" dirty="0"/>
              <a:t>Amazon captures 49 cents of every e-commerce dollar in the United States. It employs more than 550,000 people and generates $178 billion in annual revenue. It sells everything from computing space to peanut butter to appointments with plumbers.</a:t>
            </a:r>
          </a:p>
          <a:p>
            <a:r>
              <a:rPr lang="en-US" sz="2000" dirty="0"/>
              <a:t>But the thing it has always sold the most — to investors, customers, the news media — is excitement.</a:t>
            </a:r>
          </a:p>
        </p:txBody>
      </p:sp>
    </p:spTree>
    <p:extLst>
      <p:ext uri="{BB962C8B-B14F-4D97-AF65-F5344CB8AC3E}">
        <p14:creationId xmlns:p14="http://schemas.microsoft.com/office/powerpoint/2010/main" val="3876553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63513" y="-55563"/>
            <a:ext cx="9753598" cy="939800"/>
          </a:xfrm>
        </p:spPr>
        <p:txBody>
          <a:bodyPr/>
          <a:lstStyle/>
          <a:p>
            <a:pPr algn="l"/>
            <a:r>
              <a:rPr lang="en-US" altLang="en-US" sz="2400" dirty="0">
                <a:ea typeface="ＭＳ Ｐゴシック" panose="020B0600070205080204" pitchFamily="34" charset="-128"/>
              </a:rPr>
              <a:t>Technology Current Events:  New York Times, September 4, 2018</a:t>
            </a:r>
            <a:r>
              <a:rPr lang="en-US" altLang="en-US" sz="1400" dirty="0">
                <a:ea typeface="ＭＳ Ｐゴシック" panose="020B0600070205080204" pitchFamily="34" charset="-128"/>
              </a:rPr>
              <a:t/>
            </a:r>
            <a:br>
              <a:rPr lang="en-US" altLang="en-US" sz="1400" dirty="0">
                <a:ea typeface="ＭＳ Ｐゴシック" panose="020B0600070205080204" pitchFamily="34" charset="-128"/>
              </a:rPr>
            </a:br>
            <a:r>
              <a:rPr lang="en-US" altLang="en-US" sz="1400" u="sng" dirty="0">
                <a:ea typeface="ＭＳ Ｐゴシック" panose="020B0600070205080204" pitchFamily="34" charset="-128"/>
                <a:hlinkClick r:id="rId2"/>
              </a:rPr>
              <a:t>https://www.nytimes.com/2018/09/04/technology/amazon-stock-price-1-trillion-value.html</a:t>
            </a:r>
            <a:r>
              <a:rPr lang="en-US" altLang="en-US" sz="1400" u="sng"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18435" name="TextBox 2"/>
          <p:cNvSpPr txBox="1">
            <a:spLocks noChangeArrowheads="1"/>
          </p:cNvSpPr>
          <p:nvPr/>
        </p:nvSpPr>
        <p:spPr bwMode="auto">
          <a:xfrm>
            <a:off x="315912" y="1081921"/>
            <a:ext cx="8610599" cy="62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6000"/>
              </a:lnSpc>
              <a:buClr>
                <a:srgbClr val="000000"/>
              </a:buClr>
              <a:buSzPct val="45000"/>
              <a:buFont typeface="Wingdings" panose="05000000000000000000" pitchFamily="2" charset="2"/>
              <a:buNone/>
            </a:pPr>
            <a:r>
              <a:rPr lang="en-US" sz="2400" dirty="0"/>
              <a:t>Amazon Hits $1,000,000,000,000 in Value, Following Apple</a:t>
            </a:r>
            <a:r>
              <a:rPr lang="en-US" altLang="en-US" sz="3600" dirty="0"/>
              <a:t>:</a:t>
            </a:r>
            <a:endParaRPr lang="en-US" altLang="en-US" sz="2800" dirty="0"/>
          </a:p>
        </p:txBody>
      </p:sp>
      <p:pic>
        <p:nvPicPr>
          <p:cNvPr id="5" name="Picture 4">
            <a:extLst>
              <a:ext uri="{FF2B5EF4-FFF2-40B4-BE49-F238E27FC236}">
                <a16:creationId xmlns:a16="http://schemas.microsoft.com/office/drawing/2014/main" id="{E7688837-23EE-FC41-939C-4742E383B0CF}"/>
              </a:ext>
            </a:extLst>
          </p:cNvPr>
          <p:cNvPicPr>
            <a:picLocks noChangeAspect="1"/>
          </p:cNvPicPr>
          <p:nvPr/>
        </p:nvPicPr>
        <p:blipFill>
          <a:blip r:embed="rId3"/>
          <a:stretch>
            <a:fillRect/>
          </a:stretch>
        </p:blipFill>
        <p:spPr>
          <a:xfrm>
            <a:off x="1230312" y="1951037"/>
            <a:ext cx="7556500" cy="5334000"/>
          </a:xfrm>
          <a:prstGeom prst="rect">
            <a:avLst/>
          </a:prstGeom>
        </p:spPr>
      </p:pic>
    </p:spTree>
    <p:extLst>
      <p:ext uri="{BB962C8B-B14F-4D97-AF65-F5344CB8AC3E}">
        <p14:creationId xmlns:p14="http://schemas.microsoft.com/office/powerpoint/2010/main" val="1323527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63513" y="-55563"/>
            <a:ext cx="9753598" cy="939800"/>
          </a:xfrm>
        </p:spPr>
        <p:txBody>
          <a:bodyPr/>
          <a:lstStyle/>
          <a:p>
            <a:pPr algn="l"/>
            <a:r>
              <a:rPr lang="en-US" altLang="en-US" sz="2400" dirty="0">
                <a:ea typeface="ＭＳ Ｐゴシック" panose="020B0600070205080204" pitchFamily="34" charset="-128"/>
              </a:rPr>
              <a:t>Technology Current Events:  </a:t>
            </a:r>
            <a:r>
              <a:rPr lang="en-US" altLang="en-US" sz="2400" dirty="0" err="1">
                <a:ea typeface="ＭＳ Ｐゴシック" panose="020B0600070205080204" pitchFamily="34" charset="-128"/>
              </a:rPr>
              <a:t>TechSpot</a:t>
            </a:r>
            <a:r>
              <a:rPr lang="en-US" altLang="en-US" sz="2400" dirty="0">
                <a:ea typeface="ＭＳ Ｐゴシック" panose="020B0600070205080204" pitchFamily="34" charset="-128"/>
              </a:rPr>
              <a:t>, September 4, 2018</a:t>
            </a:r>
            <a:r>
              <a:rPr lang="en-US" altLang="en-US" sz="1400" dirty="0">
                <a:ea typeface="ＭＳ Ｐゴシック" panose="020B0600070205080204" pitchFamily="34" charset="-128"/>
              </a:rPr>
              <a:t/>
            </a:r>
            <a:br>
              <a:rPr lang="en-US" altLang="en-US" sz="1400" dirty="0">
                <a:ea typeface="ＭＳ Ｐゴシック" panose="020B0600070205080204" pitchFamily="34" charset="-128"/>
              </a:rPr>
            </a:br>
            <a:r>
              <a:rPr lang="en-US" altLang="en-US" sz="1400" u="sng" dirty="0">
                <a:ea typeface="ＭＳ Ｐゴシック" panose="020B0600070205080204" pitchFamily="34" charset="-128"/>
                <a:hlinkClick r:id="rId2"/>
              </a:rPr>
              <a:t>https://www.techspot.com/news/76255-chip-makers-slowing-down-way-7nm.html</a:t>
            </a:r>
            <a:r>
              <a:rPr lang="en-US" altLang="en-US" sz="1400" u="sng"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18435" name="TextBox 2"/>
          <p:cNvSpPr txBox="1">
            <a:spLocks noChangeArrowheads="1"/>
          </p:cNvSpPr>
          <p:nvPr/>
        </p:nvSpPr>
        <p:spPr bwMode="auto">
          <a:xfrm>
            <a:off x="315913" y="1081921"/>
            <a:ext cx="9601198" cy="623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6000"/>
              </a:lnSpc>
              <a:buClr>
                <a:srgbClr val="000000"/>
              </a:buClr>
              <a:buSzPct val="45000"/>
            </a:pPr>
            <a:r>
              <a:rPr lang="en-US" sz="2400" dirty="0"/>
              <a:t>Chip makers are slowing down on the way to 7nm</a:t>
            </a:r>
            <a:r>
              <a:rPr lang="en-US" altLang="en-US" sz="3600" dirty="0"/>
              <a:t>:</a:t>
            </a:r>
          </a:p>
          <a:p>
            <a:pPr eaLnBrk="1">
              <a:lnSpc>
                <a:spcPct val="96000"/>
              </a:lnSpc>
              <a:buClr>
                <a:srgbClr val="000000"/>
              </a:buClr>
              <a:buSzPct val="45000"/>
            </a:pPr>
            <a:r>
              <a:rPr lang="en-US" sz="2000" dirty="0"/>
              <a:t>Development costs are becoming a problem for some</a:t>
            </a:r>
            <a:br>
              <a:rPr lang="en-US" sz="2000" dirty="0"/>
            </a:br>
            <a:endParaRPr lang="en-US" sz="2000" dirty="0"/>
          </a:p>
          <a:p>
            <a:pPr eaLnBrk="1">
              <a:lnSpc>
                <a:spcPct val="96000"/>
              </a:lnSpc>
              <a:buClr>
                <a:srgbClr val="000000"/>
              </a:buClr>
              <a:buSzPct val="45000"/>
            </a:pPr>
            <a:r>
              <a:rPr lang="en-US" sz="2800" b="1" dirty="0"/>
              <a:t>Bottom line</a:t>
            </a:r>
            <a:r>
              <a:rPr lang="en-US" sz="2800" dirty="0"/>
              <a:t>: Building even smaller transistors has gotten too expensive for the majority of design firms in the near term. Even though 7nm is now possible, only pricey chips with high performance or extraordinarily low power consumption will make use of the latest process node.</a:t>
            </a:r>
          </a:p>
          <a:p>
            <a:pPr eaLnBrk="1">
              <a:lnSpc>
                <a:spcPct val="96000"/>
              </a:lnSpc>
              <a:buClr>
                <a:srgbClr val="000000"/>
              </a:buClr>
              <a:buSzPct val="45000"/>
            </a:pPr>
            <a:endParaRPr lang="en-US" sz="2800" dirty="0"/>
          </a:p>
          <a:p>
            <a:pPr eaLnBrk="1">
              <a:lnSpc>
                <a:spcPct val="96000"/>
              </a:lnSpc>
              <a:buClr>
                <a:srgbClr val="000000"/>
              </a:buClr>
              <a:buSzPct val="45000"/>
            </a:pPr>
            <a:r>
              <a:rPr lang="en-US" sz="2400" dirty="0"/>
              <a:t>Samsung Electronics and TSMC are the only two pure-play foundries that have shared their 7nm plans. </a:t>
            </a:r>
            <a:r>
              <a:rPr lang="en-US" sz="2400" dirty="0">
                <a:hlinkClick r:id="rId3"/>
              </a:rPr>
              <a:t>GlobalFoundries</a:t>
            </a:r>
            <a:r>
              <a:rPr lang="en-US" sz="2400" dirty="0"/>
              <a:t> has decided to cease further development of 7nm </a:t>
            </a:r>
            <a:r>
              <a:rPr lang="en-US" sz="2400" dirty="0" err="1"/>
              <a:t>FinFETs</a:t>
            </a:r>
            <a:r>
              <a:rPr lang="en-US" sz="2400" dirty="0"/>
              <a:t> causing AMD to change partners. Instead of racing towards smaller nodes, </a:t>
            </a:r>
            <a:r>
              <a:rPr lang="en-US" sz="2400" dirty="0" err="1"/>
              <a:t>GlobalFoundries</a:t>
            </a:r>
            <a:r>
              <a:rPr lang="en-US" sz="2400" dirty="0"/>
              <a:t> is aiming to collect profits on higher margin 14nm chips that are </a:t>
            </a:r>
            <a:r>
              <a:rPr lang="en-US" sz="2400" dirty="0">
                <a:hlinkClick r:id="rId4"/>
              </a:rPr>
              <a:t>in high demand</a:t>
            </a:r>
            <a:r>
              <a:rPr lang="en-US" sz="2400" dirty="0"/>
              <a:t>.</a:t>
            </a:r>
          </a:p>
          <a:p>
            <a:pPr eaLnBrk="1">
              <a:lnSpc>
                <a:spcPct val="96000"/>
              </a:lnSpc>
              <a:buClr>
                <a:srgbClr val="000000"/>
              </a:buClr>
              <a:buSzPct val="45000"/>
              <a:buFont typeface="Wingdings" panose="05000000000000000000" pitchFamily="2" charset="2"/>
              <a:buNone/>
            </a:pPr>
            <a:endParaRPr lang="en-US" altLang="en-US" sz="2800" dirty="0"/>
          </a:p>
        </p:txBody>
      </p:sp>
    </p:spTree>
    <p:extLst>
      <p:ext uri="{BB962C8B-B14F-4D97-AF65-F5344CB8AC3E}">
        <p14:creationId xmlns:p14="http://schemas.microsoft.com/office/powerpoint/2010/main" val="2904303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p:txBody>
          <a:bodyPr/>
          <a:lstStyle/>
          <a:p>
            <a:pPr eaLnBrk="1" hangingPunct="1">
              <a:defRPr/>
            </a:pPr>
            <a:r>
              <a:rPr lang="en-US" altLang="en-US" sz="3968" dirty="0"/>
              <a:t>Managing IT Resources</a:t>
            </a:r>
            <a:br>
              <a:rPr lang="en-US" altLang="en-US" sz="3968" dirty="0"/>
            </a:br>
            <a:r>
              <a:rPr lang="en-US" altLang="en-US" sz="3968" dirty="0"/>
              <a:t>Class Outline: Thurs, Sept 6, 2018</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1077913" y="2098675"/>
            <a:ext cx="8666162" cy="5795963"/>
          </a:xfrm>
        </p:spPr>
        <p:txBody>
          <a:bodyPr/>
          <a:lstStyle/>
          <a:p>
            <a:pPr eaLnBrk="1" hangingPunct="1">
              <a:lnSpc>
                <a:spcPct val="80000"/>
              </a:lnSpc>
            </a:pPr>
            <a:r>
              <a:rPr lang="en-US" altLang="en-US" dirty="0">
                <a:ea typeface="ＭＳ Ｐゴシック" panose="020B0600070205080204" pitchFamily="34" charset="-128"/>
              </a:rPr>
              <a:t>Project Team Assignments</a:t>
            </a:r>
          </a:p>
          <a:p>
            <a:pPr eaLnBrk="1" hangingPunct="1">
              <a:lnSpc>
                <a:spcPct val="80000"/>
              </a:lnSpc>
            </a:pPr>
            <a:r>
              <a:rPr lang="en-US" altLang="en-US" dirty="0">
                <a:solidFill>
                  <a:srgbClr val="FF0000"/>
                </a:solidFill>
                <a:ea typeface="ＭＳ Ｐゴシック" panose="020B0600070205080204" pitchFamily="34" charset="-128"/>
              </a:rPr>
              <a:t>Project Teams submit Term Project Proposals on Thurs Sept 13 by EOD (11:59 PM)</a:t>
            </a:r>
          </a:p>
          <a:p>
            <a:pPr eaLnBrk="1" hangingPunct="1">
              <a:lnSpc>
                <a:spcPct val="80000"/>
              </a:lnSpc>
            </a:pPr>
            <a:r>
              <a:rPr lang="en-US" altLang="en-US" dirty="0" err="1">
                <a:ea typeface="ＭＳ Ｐゴシック" panose="020B0600070205080204" pitchFamily="34" charset="-128"/>
              </a:rPr>
              <a:t>Kahoot</a:t>
            </a:r>
            <a:r>
              <a:rPr lang="en-US" altLang="en-US" dirty="0">
                <a:ea typeface="ＭＳ Ｐゴシック" panose="020B0600070205080204" pitchFamily="34" charset="-128"/>
              </a:rPr>
              <a:t> “Quiz” on Class Intro, Ch 1, Ch 2, Current Events</a:t>
            </a:r>
          </a:p>
          <a:p>
            <a:pPr eaLnBrk="1" hangingPunct="1">
              <a:lnSpc>
                <a:spcPct val="80000"/>
              </a:lnSpc>
            </a:pPr>
            <a:r>
              <a:rPr lang="en-US" altLang="en-US" dirty="0">
                <a:ea typeface="ＭＳ Ｐゴシック" panose="020B0600070205080204" pitchFamily="34" charset="-128"/>
              </a:rPr>
              <a:t>Current Event Articles</a:t>
            </a:r>
          </a:p>
          <a:p>
            <a:pPr eaLnBrk="1" hangingPunct="1">
              <a:lnSpc>
                <a:spcPct val="80000"/>
              </a:lnSpc>
            </a:pPr>
            <a:r>
              <a:rPr lang="en-US" altLang="en-US" dirty="0">
                <a:ea typeface="ＭＳ Ｐゴシック" panose="020B0600070205080204" pitchFamily="34" charset="-128"/>
              </a:rPr>
              <a:t>Chapter 1: Technology and Modern Enterprise</a:t>
            </a:r>
          </a:p>
          <a:p>
            <a:pPr eaLnBrk="1" hangingPunct="1">
              <a:lnSpc>
                <a:spcPct val="80000"/>
              </a:lnSpc>
            </a:pPr>
            <a:r>
              <a:rPr lang="en-US" altLang="en-US" dirty="0">
                <a:ea typeface="ＭＳ Ｐゴシック" panose="020B0600070205080204" pitchFamily="34" charset="-128"/>
              </a:rPr>
              <a:t>Chapter 2: Strategy and Technology</a:t>
            </a:r>
          </a:p>
          <a:p>
            <a:pPr eaLnBrk="1" hangingPunct="1">
              <a:lnSpc>
                <a:spcPct val="80000"/>
              </a:lnSpc>
            </a:pPr>
            <a:r>
              <a:rPr lang="en-US" altLang="en-US" dirty="0">
                <a:ea typeface="ＭＳ Ｐゴシック" panose="020B0600070205080204" pitchFamily="34" charset="-128"/>
              </a:rPr>
              <a:t>Assignments for Week 3</a:t>
            </a:r>
          </a:p>
          <a:p>
            <a:pPr eaLnBrk="1" hangingPunct="1">
              <a:lnSpc>
                <a:spcPct val="80000"/>
              </a:lnSpc>
            </a:pPr>
            <a:r>
              <a:rPr lang="en-US" altLang="en-US" dirty="0">
                <a:ea typeface="ＭＳ Ｐゴシック" panose="020B0600070205080204" pitchFamily="34" charset="-128"/>
              </a:rPr>
              <a:t>Meet with Project Teams about Project Selection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63513" y="-55563"/>
            <a:ext cx="9753598" cy="939800"/>
          </a:xfrm>
        </p:spPr>
        <p:txBody>
          <a:bodyPr/>
          <a:lstStyle/>
          <a:p>
            <a:pPr algn="l"/>
            <a:r>
              <a:rPr lang="en-US" altLang="en-US" sz="2400" dirty="0">
                <a:ea typeface="ＭＳ Ｐゴシック" panose="020B0600070205080204" pitchFamily="34" charset="-128"/>
              </a:rPr>
              <a:t>Technology Current Events:  Albany Times Union, August 31, 2018</a:t>
            </a:r>
            <a:r>
              <a:rPr lang="en-US" altLang="en-US" sz="1400" dirty="0">
                <a:ea typeface="ＭＳ Ｐゴシック" panose="020B0600070205080204" pitchFamily="34" charset="-128"/>
              </a:rPr>
              <a:t/>
            </a:r>
            <a:br>
              <a:rPr lang="en-US" altLang="en-US" sz="1400" dirty="0">
                <a:ea typeface="ＭＳ Ｐゴシック" panose="020B0600070205080204" pitchFamily="34" charset="-128"/>
              </a:rPr>
            </a:br>
            <a:r>
              <a:rPr lang="en-US" altLang="en-US" sz="1400" u="sng" dirty="0">
                <a:ea typeface="ＭＳ Ｐゴシック" panose="020B0600070205080204" pitchFamily="34" charset="-128"/>
                <a:hlinkClick r:id="rId2"/>
              </a:rPr>
              <a:t>https://www.timesunion.com/business/article/GlobalFoundries-eliminated-455-jobs-new-filings-13194735.php</a:t>
            </a:r>
            <a:r>
              <a:rPr lang="en-US" altLang="en-US" sz="1400" u="sng" dirty="0">
                <a:ea typeface="ＭＳ Ｐゴシック" panose="020B0600070205080204" pitchFamily="34" charset="-128"/>
              </a:rPr>
              <a:t> </a:t>
            </a:r>
            <a:endParaRPr lang="en-US" altLang="en-US" sz="4000" u="sng" dirty="0">
              <a:ea typeface="ＭＳ Ｐゴシック" panose="020B0600070205080204" pitchFamily="34" charset="-128"/>
            </a:endParaRPr>
          </a:p>
        </p:txBody>
      </p:sp>
      <p:sp>
        <p:nvSpPr>
          <p:cNvPr id="18435" name="TextBox 2"/>
          <p:cNvSpPr txBox="1">
            <a:spLocks noChangeArrowheads="1"/>
          </p:cNvSpPr>
          <p:nvPr/>
        </p:nvSpPr>
        <p:spPr bwMode="auto">
          <a:xfrm>
            <a:off x="315913" y="1081921"/>
            <a:ext cx="9601198" cy="25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6000"/>
              </a:lnSpc>
              <a:buClr>
                <a:srgbClr val="000000"/>
              </a:buClr>
              <a:buSzPct val="45000"/>
            </a:pPr>
            <a:r>
              <a:rPr lang="en-US" sz="2400" dirty="0" err="1"/>
              <a:t>GlobalFoundries</a:t>
            </a:r>
            <a:r>
              <a:rPr lang="en-US" sz="2400" dirty="0"/>
              <a:t> eliminated 455 jobs, new filings show</a:t>
            </a:r>
            <a:r>
              <a:rPr lang="en-US" altLang="en-US" sz="3600" dirty="0"/>
              <a:t>:</a:t>
            </a:r>
            <a:r>
              <a:rPr lang="en-US" sz="2000" dirty="0"/>
              <a:t/>
            </a:r>
            <a:br>
              <a:rPr lang="en-US" sz="2000" dirty="0"/>
            </a:br>
            <a:endParaRPr lang="en-US" sz="2000" dirty="0"/>
          </a:p>
          <a:p>
            <a:pPr eaLnBrk="1">
              <a:lnSpc>
                <a:spcPct val="96000"/>
              </a:lnSpc>
              <a:buClr>
                <a:srgbClr val="000000"/>
              </a:buClr>
              <a:buSzPct val="45000"/>
            </a:pPr>
            <a:r>
              <a:rPr lang="en-US" sz="1400" dirty="0" err="1"/>
              <a:t>GlobalFoundries</a:t>
            </a:r>
            <a:r>
              <a:rPr lang="en-US" sz="1400" dirty="0"/>
              <a:t> this week confirmed it would eliminate 424 jobs at its Malta semiconductor factory and another 31 based at SUNY Polytechnic Institute in Albany, filings with the state Labor Department show.</a:t>
            </a:r>
          </a:p>
          <a:p>
            <a:pPr eaLnBrk="1">
              <a:lnSpc>
                <a:spcPct val="96000"/>
              </a:lnSpc>
              <a:buClr>
                <a:srgbClr val="000000"/>
              </a:buClr>
              <a:buSzPct val="45000"/>
            </a:pPr>
            <a:endParaRPr lang="en-US" sz="1400" dirty="0"/>
          </a:p>
          <a:p>
            <a:pPr eaLnBrk="1">
              <a:lnSpc>
                <a:spcPct val="96000"/>
              </a:lnSpc>
              <a:buClr>
                <a:srgbClr val="000000"/>
              </a:buClr>
              <a:buSzPct val="45000"/>
            </a:pPr>
            <a:r>
              <a:rPr lang="en-US" sz="1400" dirty="0" err="1"/>
              <a:t>GlobalFoundries</a:t>
            </a:r>
            <a:r>
              <a:rPr lang="en-US" sz="1400" dirty="0"/>
              <a:t> had invested $2 billion to prepare its Malta plant for 7-nanometer production, including the acquisition of several extreme ultraviolet lithography machines that cost $200 million apiece.</a:t>
            </a:r>
          </a:p>
          <a:p>
            <a:pPr eaLnBrk="1">
              <a:lnSpc>
                <a:spcPct val="96000"/>
              </a:lnSpc>
              <a:buClr>
                <a:srgbClr val="000000"/>
              </a:buClr>
              <a:buSzPct val="45000"/>
            </a:pPr>
            <a:endParaRPr lang="en-US" sz="1400" dirty="0"/>
          </a:p>
          <a:p>
            <a:pPr eaLnBrk="1">
              <a:lnSpc>
                <a:spcPct val="96000"/>
              </a:lnSpc>
              <a:buClr>
                <a:srgbClr val="000000"/>
              </a:buClr>
              <a:buSzPct val="45000"/>
              <a:buFont typeface="Wingdings" panose="05000000000000000000" pitchFamily="2" charset="2"/>
              <a:buNone/>
            </a:pPr>
            <a:endParaRPr lang="en-US" altLang="en-US" sz="2800" dirty="0"/>
          </a:p>
        </p:txBody>
      </p:sp>
      <p:pic>
        <p:nvPicPr>
          <p:cNvPr id="2" name="Picture 1">
            <a:extLst>
              <a:ext uri="{FF2B5EF4-FFF2-40B4-BE49-F238E27FC236}">
                <a16:creationId xmlns:a16="http://schemas.microsoft.com/office/drawing/2014/main" id="{718ECB72-0580-DC47-AE69-782F24E38FEE}"/>
              </a:ext>
            </a:extLst>
          </p:cNvPr>
          <p:cNvPicPr>
            <a:picLocks noChangeAspect="1"/>
          </p:cNvPicPr>
          <p:nvPr/>
        </p:nvPicPr>
        <p:blipFill>
          <a:blip r:embed="rId3"/>
          <a:stretch>
            <a:fillRect/>
          </a:stretch>
        </p:blipFill>
        <p:spPr>
          <a:xfrm>
            <a:off x="4151312" y="3094037"/>
            <a:ext cx="5842000" cy="4254500"/>
          </a:xfrm>
          <a:prstGeom prst="rect">
            <a:avLst/>
          </a:prstGeom>
        </p:spPr>
      </p:pic>
      <p:sp>
        <p:nvSpPr>
          <p:cNvPr id="5" name="TextBox 2">
            <a:extLst>
              <a:ext uri="{FF2B5EF4-FFF2-40B4-BE49-F238E27FC236}">
                <a16:creationId xmlns:a16="http://schemas.microsoft.com/office/drawing/2014/main" id="{CAEFF492-C714-B44E-B338-214D12BCD85D}"/>
              </a:ext>
            </a:extLst>
          </p:cNvPr>
          <p:cNvSpPr txBox="1">
            <a:spLocks noChangeArrowheads="1"/>
          </p:cNvSpPr>
          <p:nvPr/>
        </p:nvSpPr>
        <p:spPr bwMode="auto">
          <a:xfrm>
            <a:off x="364746" y="2941637"/>
            <a:ext cx="3837366" cy="479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a:lnSpc>
                <a:spcPct val="96000"/>
              </a:lnSpc>
              <a:buClr>
                <a:srgbClr val="000000"/>
              </a:buClr>
              <a:buSzPct val="45000"/>
            </a:pPr>
            <a:endParaRPr lang="en-US" sz="1400" dirty="0"/>
          </a:p>
          <a:p>
            <a:r>
              <a:rPr lang="en-US" sz="1400" dirty="0" err="1"/>
              <a:t>GlobalFoundries</a:t>
            </a:r>
            <a:r>
              <a:rPr lang="en-US" sz="1400" dirty="0"/>
              <a:t>' withdrawal from the 7-nanometer development effort leaves two companies — Taiwan Semiconductor Manufacturing Company (TSMC) and Samsung — pursuing the leading-edge technology.</a:t>
            </a:r>
          </a:p>
          <a:p>
            <a:endParaRPr lang="en-US" sz="1400" dirty="0"/>
          </a:p>
          <a:p>
            <a:r>
              <a:rPr lang="en-US" sz="1400" dirty="0" err="1"/>
              <a:t>GlobalFoundries</a:t>
            </a:r>
            <a:r>
              <a:rPr lang="en-US" sz="1400" dirty="0"/>
              <a:t> and TSMC are foundry operations, producing chips designed by semiconductor firms that don't have their own factories. TSMC had 2017 sales of nearly $32.2 billion, according to IC Insights, five times </a:t>
            </a:r>
            <a:r>
              <a:rPr lang="en-US" sz="1400" dirty="0" err="1"/>
              <a:t>GlobalFoundries</a:t>
            </a:r>
            <a:r>
              <a:rPr lang="en-US" sz="1400" dirty="0"/>
              <a:t>' $6.1 billion in sales.</a:t>
            </a:r>
          </a:p>
          <a:p>
            <a:endParaRPr lang="en-US" sz="1400" dirty="0"/>
          </a:p>
          <a:p>
            <a:r>
              <a:rPr lang="en-US" sz="1400" dirty="0" err="1"/>
              <a:t>GlobalFoundries</a:t>
            </a:r>
            <a:r>
              <a:rPr lang="en-US" sz="1400" dirty="0"/>
              <a:t> will focus on its 14/12-nanometer chips, adding features it says will be "most relevant" to its clients, CEO Thomas Caulfield said earlier this week.</a:t>
            </a:r>
          </a:p>
          <a:p>
            <a:pPr eaLnBrk="1">
              <a:lnSpc>
                <a:spcPct val="96000"/>
              </a:lnSpc>
              <a:buClr>
                <a:srgbClr val="000000"/>
              </a:buClr>
              <a:buSzPct val="45000"/>
            </a:pPr>
            <a:endParaRPr lang="en-US" sz="1400" dirty="0"/>
          </a:p>
          <a:p>
            <a:pPr eaLnBrk="1">
              <a:lnSpc>
                <a:spcPct val="96000"/>
              </a:lnSpc>
              <a:buClr>
                <a:srgbClr val="000000"/>
              </a:buClr>
              <a:buSzPct val="45000"/>
              <a:buFont typeface="Wingdings" panose="05000000000000000000" pitchFamily="2" charset="2"/>
              <a:buNone/>
            </a:pPr>
            <a:endParaRPr lang="en-US" altLang="en-US" sz="2800" dirty="0"/>
          </a:p>
        </p:txBody>
      </p:sp>
    </p:spTree>
    <p:extLst>
      <p:ext uri="{BB962C8B-B14F-4D97-AF65-F5344CB8AC3E}">
        <p14:creationId xmlns:p14="http://schemas.microsoft.com/office/powerpoint/2010/main" val="178015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Chapter 1</a:t>
            </a:r>
          </a:p>
        </p:txBody>
      </p:sp>
      <p:sp>
        <p:nvSpPr>
          <p:cNvPr id="5" name="Text Placeholder 4"/>
          <p:cNvSpPr>
            <a:spLocks noGrp="1"/>
          </p:cNvSpPr>
          <p:nvPr>
            <p:ph type="body" sz="quarter" idx="12"/>
          </p:nvPr>
        </p:nvSpPr>
        <p:spPr/>
        <p:txBody>
          <a:bodyPr>
            <a:normAutofit fontScale="92500" lnSpcReduction="20000"/>
          </a:bodyPr>
          <a:lstStyle/>
          <a:p>
            <a:r>
              <a:rPr lang="en-US" dirty="0"/>
              <a:t>Setting the Stage: </a:t>
            </a:r>
            <a:br>
              <a:rPr lang="en-US" dirty="0"/>
            </a:br>
            <a:r>
              <a:rPr lang="en-US" dirty="0"/>
              <a:t>Technology and the Modern Enterprise</a:t>
            </a:r>
          </a:p>
          <a:p>
            <a:endParaRPr lang="en-US" dirty="0"/>
          </a:p>
        </p:txBody>
      </p:sp>
    </p:spTree>
    <p:extLst>
      <p:ext uri="{BB962C8B-B14F-4D97-AF65-F5344CB8AC3E}">
        <p14:creationId xmlns:p14="http://schemas.microsoft.com/office/powerpoint/2010/main" val="2552811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pPr eaLnBrk="1" hangingPunct="1"/>
            <a:r>
              <a:rPr lang="en-US" altLang="en-US">
                <a:latin typeface="Source Sans Pro"/>
                <a:ea typeface="ヒラギノ角ゴ Pro W3" pitchFamily="-84" charset="-128"/>
              </a:rPr>
              <a:t>Learning Objectives</a:t>
            </a:r>
          </a:p>
        </p:txBody>
      </p:sp>
      <p:sp>
        <p:nvSpPr>
          <p:cNvPr id="5123" name="Content Placeholder 2"/>
          <p:cNvSpPr>
            <a:spLocks noGrp="1"/>
          </p:cNvSpPr>
          <p:nvPr>
            <p:ph idx="1"/>
          </p:nvPr>
        </p:nvSpPr>
        <p:spPr/>
        <p:txBody>
          <a:bodyPr>
            <a:normAutofit/>
          </a:bodyPr>
          <a:lstStyle/>
          <a:p>
            <a:pPr eaLnBrk="1" hangingPunct="1"/>
            <a:r>
              <a:rPr lang="en-US" altLang="en-US" sz="2205" dirty="0"/>
              <a:t>Appreciate how, in recent years, technology has helped bring about radical changes across industries and throughout societies.</a:t>
            </a:r>
          </a:p>
        </p:txBody>
      </p:sp>
      <p:pic>
        <p:nvPicPr>
          <p:cNvPr id="5" name="Picture 4"/>
          <p:cNvPicPr>
            <a:picLocks noChangeAspect="1"/>
          </p:cNvPicPr>
          <p:nvPr/>
        </p:nvPicPr>
        <p:blipFill>
          <a:blip r:embed="rId3" cstate="print"/>
          <a:stretch>
            <a:fillRect/>
          </a:stretch>
        </p:blipFill>
        <p:spPr>
          <a:xfrm>
            <a:off x="2190098" y="2978685"/>
            <a:ext cx="5700429" cy="4058649"/>
          </a:xfrm>
          <a:prstGeom prst="rect">
            <a:avLst/>
          </a:prstGeom>
        </p:spPr>
      </p:pic>
    </p:spTree>
    <p:extLst>
      <p:ext uri="{BB962C8B-B14F-4D97-AF65-F5344CB8AC3E}">
        <p14:creationId xmlns:p14="http://schemas.microsoft.com/office/powerpoint/2010/main" val="485815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Technology: Changing Business Landscapes </a:t>
            </a:r>
          </a:p>
        </p:txBody>
      </p:sp>
      <p:sp>
        <p:nvSpPr>
          <p:cNvPr id="6147" name="Content Placeholder 2"/>
          <p:cNvSpPr>
            <a:spLocks noGrp="1"/>
          </p:cNvSpPr>
          <p:nvPr>
            <p:ph idx="1"/>
          </p:nvPr>
        </p:nvSpPr>
        <p:spPr/>
        <p:txBody>
          <a:bodyPr>
            <a:normAutofit fontScale="92500"/>
          </a:bodyPr>
          <a:lstStyle/>
          <a:p>
            <a:pPr eaLnBrk="1" hangingPunct="1"/>
            <a:r>
              <a:rPr lang="en-US" altLang="en-US" sz="2205" dirty="0"/>
              <a:t>Billions of people have access to computing and telecommunications.</a:t>
            </a:r>
          </a:p>
          <a:p>
            <a:pPr eaLnBrk="1" hangingPunct="1"/>
            <a:r>
              <a:rPr lang="en-US" altLang="en-US" sz="2205" dirty="0"/>
              <a:t>Google, Twitter, and Facebook have changed the way firms advertise and people communicate.</a:t>
            </a:r>
          </a:p>
          <a:p>
            <a:pPr lvl="1" eaLnBrk="1" hangingPunct="1"/>
            <a:r>
              <a:rPr lang="en-US" altLang="en-US" sz="2205" dirty="0"/>
              <a:t>Open source software has lowered computing costs.</a:t>
            </a:r>
          </a:p>
          <a:p>
            <a:pPr eaLnBrk="1" hangingPunct="1"/>
            <a:r>
              <a:rPr lang="en-US" altLang="en-US" sz="2205" dirty="0"/>
              <a:t>Cloud computing and software has become a valuable service.</a:t>
            </a:r>
          </a:p>
          <a:p>
            <a:pPr lvl="1"/>
            <a:r>
              <a:rPr lang="en-US" altLang="en-US" dirty="0"/>
              <a:t>Turned high-powered computing into a utility available to even the smallest businesses and nonprofits.</a:t>
            </a:r>
          </a:p>
          <a:p>
            <a:r>
              <a:rPr lang="en-US" altLang="en-US" dirty="0"/>
              <a:t>While tech creates new Giants, also know that half of the Fortune 500 companies on the list in 2000 have fallen off since then as a result of mergers, acquisitions, and bankruptcies. </a:t>
            </a:r>
            <a:endParaRPr lang="en-US" altLang="en-US" sz="2205" dirty="0"/>
          </a:p>
        </p:txBody>
      </p:sp>
    </p:spTree>
    <p:extLst>
      <p:ext uri="{BB962C8B-B14F-4D97-AF65-F5344CB8AC3E}">
        <p14:creationId xmlns:p14="http://schemas.microsoft.com/office/powerpoint/2010/main" val="2095608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Technology: Changing Business Landscapes </a:t>
            </a:r>
          </a:p>
        </p:txBody>
      </p:sp>
      <p:sp>
        <p:nvSpPr>
          <p:cNvPr id="7171" name="Content Placeholder 2"/>
          <p:cNvSpPr>
            <a:spLocks noGrp="1"/>
          </p:cNvSpPr>
          <p:nvPr>
            <p:ph idx="1"/>
          </p:nvPr>
        </p:nvSpPr>
        <p:spPr/>
        <p:txBody>
          <a:bodyPr>
            <a:normAutofit/>
          </a:bodyPr>
          <a:lstStyle/>
          <a:p>
            <a:pPr eaLnBrk="1" hangingPunct="1"/>
            <a:r>
              <a:rPr lang="en-US" altLang="en-US" sz="2205" dirty="0"/>
              <a:t>New technologies have: </a:t>
            </a:r>
          </a:p>
          <a:p>
            <a:pPr lvl="1" eaLnBrk="1" hangingPunct="1"/>
            <a:r>
              <a:rPr lang="en-US" altLang="en-US" sz="2205" dirty="0"/>
              <a:t>Fueled globalization</a:t>
            </a:r>
          </a:p>
          <a:p>
            <a:pPr lvl="1" eaLnBrk="1" hangingPunct="1"/>
            <a:r>
              <a:rPr lang="en-US" altLang="en-US" sz="2205" dirty="0"/>
              <a:t>Redefined concepts of software and computing</a:t>
            </a:r>
          </a:p>
          <a:p>
            <a:pPr lvl="1" eaLnBrk="1" hangingPunct="1"/>
            <a:r>
              <a:rPr lang="en-US" altLang="en-US" sz="2205" dirty="0"/>
              <a:t>Crushed costs</a:t>
            </a:r>
          </a:p>
          <a:p>
            <a:pPr lvl="1" eaLnBrk="1" hangingPunct="1"/>
            <a:r>
              <a:rPr lang="en-US" altLang="en-US" sz="2205" dirty="0"/>
              <a:t>Fueled data-driven decision making</a:t>
            </a:r>
          </a:p>
          <a:p>
            <a:pPr lvl="1" eaLnBrk="1" hangingPunct="1"/>
            <a:r>
              <a:rPr lang="en-US" altLang="en-US" sz="2205" dirty="0"/>
              <a:t>Raised privacy and security concerns</a:t>
            </a:r>
          </a:p>
        </p:txBody>
      </p:sp>
      <p:pic>
        <p:nvPicPr>
          <p:cNvPr id="2" name="Picture 1"/>
          <p:cNvPicPr>
            <a:picLocks noChangeAspect="1"/>
          </p:cNvPicPr>
          <p:nvPr/>
        </p:nvPicPr>
        <p:blipFill>
          <a:blip r:embed="rId3" cstate="print"/>
          <a:stretch>
            <a:fillRect/>
          </a:stretch>
        </p:blipFill>
        <p:spPr>
          <a:xfrm>
            <a:off x="6335712" y="4509581"/>
            <a:ext cx="3555390" cy="2670601"/>
          </a:xfrm>
          <a:prstGeom prst="rect">
            <a:avLst/>
          </a:prstGeom>
        </p:spPr>
      </p:pic>
      <p:sp>
        <p:nvSpPr>
          <p:cNvPr id="4" name="TextBox 3"/>
          <p:cNvSpPr txBox="1"/>
          <p:nvPr/>
        </p:nvSpPr>
        <p:spPr>
          <a:xfrm>
            <a:off x="1764453" y="6467722"/>
            <a:ext cx="3751497" cy="646331"/>
          </a:xfrm>
          <a:prstGeom prst="rect">
            <a:avLst/>
          </a:prstGeom>
          <a:noFill/>
        </p:spPr>
        <p:txBody>
          <a:bodyPr wrap="square" rtlCol="0">
            <a:spAutoFit/>
          </a:bodyPr>
          <a:lstStyle/>
          <a:p>
            <a:pPr algn="r"/>
            <a:r>
              <a:rPr lang="en-US" dirty="0"/>
              <a:t>Example: globalization  showing the success of tech in Ghana.</a:t>
            </a:r>
          </a:p>
        </p:txBody>
      </p:sp>
    </p:spTree>
    <p:extLst>
      <p:ext uri="{BB962C8B-B14F-4D97-AF65-F5344CB8AC3E}">
        <p14:creationId xmlns:p14="http://schemas.microsoft.com/office/powerpoint/2010/main" val="3384853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ile:Michael Dell (621161817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7042"/>
          <a:stretch/>
        </p:blipFill>
        <p:spPr bwMode="auto">
          <a:xfrm>
            <a:off x="4704326" y="1571308"/>
            <a:ext cx="3191863" cy="3377756"/>
          </a:xfrm>
          <a:prstGeom prst="rect">
            <a:avLst/>
          </a:prstGeom>
          <a:noFill/>
          <a:extLst>
            <a:ext uri="{909E8E84-426E-40dd-AFC4-6F175D3DCCD1}">
              <a14:hiddenFill xmlns="" xmlns:a14="http://schemas.microsoft.com/office/drawing/2010/main">
                <a:solidFill>
                  <a:srgbClr val="FFFFFF"/>
                </a:solidFill>
              </a14:hiddenFill>
            </a:ext>
          </a:extLst>
        </p:spPr>
      </p:pic>
      <p:sp>
        <p:nvSpPr>
          <p:cNvPr id="12289" name="Title 1"/>
          <p:cNvSpPr>
            <a:spLocks noGrp="1"/>
          </p:cNvSpPr>
          <p:nvPr>
            <p:ph type="title"/>
          </p:nvPr>
        </p:nvSpPr>
        <p:spPr>
          <a:xfrm>
            <a:off x="604838" y="-436563"/>
            <a:ext cx="8866187" cy="1473200"/>
          </a:xfrm>
        </p:spPr>
        <p:txBody>
          <a:bodyPr/>
          <a:lstStyle/>
          <a:p>
            <a:pPr eaLnBrk="1" hangingPunct="1"/>
            <a:r>
              <a:rPr lang="en-US" altLang="ja-JP" dirty="0">
                <a:latin typeface="Source Sans Pro"/>
              </a:rPr>
              <a:t>A Young People’s Revolution </a:t>
            </a:r>
            <a:endParaRPr lang="en-US" altLang="en-US" dirty="0">
              <a:latin typeface="Source Sans Pro"/>
            </a:endParaRPr>
          </a:p>
        </p:txBody>
      </p:sp>
      <p:sp>
        <p:nvSpPr>
          <p:cNvPr id="3" name="Content Placeholder 2"/>
          <p:cNvSpPr>
            <a:spLocks noGrp="1"/>
          </p:cNvSpPr>
          <p:nvPr>
            <p:ph idx="1"/>
          </p:nvPr>
        </p:nvSpPr>
        <p:spPr>
          <a:xfrm>
            <a:off x="504507" y="1589568"/>
            <a:ext cx="4199819" cy="5718117"/>
          </a:xfrm>
        </p:spPr>
        <p:txBody>
          <a:bodyPr>
            <a:normAutofit lnSpcReduction="10000"/>
          </a:bodyPr>
          <a:lstStyle/>
          <a:p>
            <a:pPr eaLnBrk="1" hangingPunct="1"/>
            <a:r>
              <a:rPr lang="en-US" altLang="en-US" sz="2205" dirty="0"/>
              <a:t>Many of the world’s most successful technology firms were created by young people.</a:t>
            </a:r>
          </a:p>
          <a:p>
            <a:pPr lvl="1" eaLnBrk="1" hangingPunct="1"/>
            <a:r>
              <a:rPr lang="en-US" altLang="en-US" sz="2205" dirty="0"/>
              <a:t>Bill Gates: Undergraduate when he left college to found Microsoft </a:t>
            </a:r>
          </a:p>
          <a:p>
            <a:pPr lvl="1" eaLnBrk="1" hangingPunct="1"/>
            <a:r>
              <a:rPr lang="en-US" altLang="en-US" sz="2205" dirty="0"/>
              <a:t>Michael Dell: Sophomore when he began building computers at the University of Texas </a:t>
            </a:r>
          </a:p>
          <a:p>
            <a:pPr lvl="1" eaLnBrk="1" hangingPunct="1"/>
            <a:r>
              <a:rPr lang="en-US" altLang="en-US" dirty="0"/>
              <a:t>Mark </a:t>
            </a:r>
            <a:r>
              <a:rPr lang="en-US" altLang="en-US" dirty="0" err="1"/>
              <a:t>Zuckerberg</a:t>
            </a:r>
            <a:r>
              <a:rPr lang="en-US" altLang="en-US" dirty="0"/>
              <a:t>: Nineteen-year-old sophomore when he founded </a:t>
            </a:r>
            <a:r>
              <a:rPr lang="en-US" altLang="en-US" dirty="0" err="1"/>
              <a:t>Facebook</a:t>
            </a:r>
            <a:endParaRPr lang="en-US" altLang="en-US" dirty="0"/>
          </a:p>
          <a:p>
            <a:pPr lvl="1" eaLnBrk="1" hangingPunct="1"/>
            <a:r>
              <a:rPr lang="en-US" altLang="en-US" sz="2205" dirty="0"/>
              <a:t>Steve Jobs: Twenty-one when he founded Apple</a:t>
            </a:r>
          </a:p>
          <a:p>
            <a:pPr eaLnBrk="1" hangingPunct="1">
              <a:buFont typeface="Arial" panose="020B0604020202020204" pitchFamily="34" charset="0"/>
              <a:buNone/>
            </a:pPr>
            <a:endParaRPr lang="en-US" altLang="en-US" sz="2205" dirty="0"/>
          </a:p>
        </p:txBody>
      </p:sp>
      <p:pic>
        <p:nvPicPr>
          <p:cNvPr id="1026" name="Picture 2" descr="http://upload.wikimedia.org/wikipedia/commons/7/7f/Bill_Gates_2004_c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6226" y="4125471"/>
            <a:ext cx="2671756" cy="320236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316223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4838" y="-436563"/>
            <a:ext cx="8866187" cy="1473200"/>
          </a:xfrm>
        </p:spPr>
        <p:txBody>
          <a:bodyPr/>
          <a:lstStyle/>
          <a:p>
            <a:pPr eaLnBrk="1" hangingPunct="1"/>
            <a:r>
              <a:rPr lang="en-US" altLang="ja-JP" dirty="0">
                <a:latin typeface="Source Sans Pro"/>
              </a:rPr>
              <a:t>A Young People’s Revolution </a:t>
            </a:r>
            <a:endParaRPr lang="en-US" altLang="en-US" dirty="0">
              <a:latin typeface="Source Sans Pro"/>
            </a:endParaRPr>
          </a:p>
        </p:txBody>
      </p:sp>
      <p:sp>
        <p:nvSpPr>
          <p:cNvPr id="3" name="Content Placeholder 2">
            <a:extLst>
              <a:ext uri="{FF2B5EF4-FFF2-40B4-BE49-F238E27FC236}">
                <a16:creationId xmlns:a16="http://schemas.microsoft.com/office/drawing/2014/main" id="{7008C97F-4257-A044-A921-430FED07B7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9530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4838" y="-436563"/>
            <a:ext cx="8866187" cy="1473200"/>
          </a:xfrm>
        </p:spPr>
        <p:txBody>
          <a:bodyPr/>
          <a:lstStyle/>
          <a:p>
            <a:pPr eaLnBrk="1" hangingPunct="1"/>
            <a:r>
              <a:rPr lang="en-US" altLang="ja-JP" dirty="0">
                <a:latin typeface="Source Sans Pro"/>
              </a:rPr>
              <a:t>A Young People’s Revolution </a:t>
            </a:r>
            <a:endParaRPr lang="en-US" altLang="en-US" dirty="0">
              <a:latin typeface="Source Sans Pro"/>
            </a:endParaRPr>
          </a:p>
        </p:txBody>
      </p:sp>
      <p:sp>
        <p:nvSpPr>
          <p:cNvPr id="3" name="Content Placeholder 2">
            <a:extLst>
              <a:ext uri="{FF2B5EF4-FFF2-40B4-BE49-F238E27FC236}">
                <a16:creationId xmlns:a16="http://schemas.microsoft.com/office/drawing/2014/main" id="{212645C1-5E27-164D-A867-BE79771526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2882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4838" y="-436563"/>
            <a:ext cx="8866187" cy="1473200"/>
          </a:xfrm>
        </p:spPr>
        <p:txBody>
          <a:bodyPr/>
          <a:lstStyle/>
          <a:p>
            <a:pPr eaLnBrk="1" hangingPunct="1"/>
            <a:r>
              <a:rPr lang="en-US" altLang="ja-JP" dirty="0">
                <a:latin typeface="Source Sans Pro"/>
              </a:rPr>
              <a:t>A Young People’s Revolution </a:t>
            </a:r>
            <a:endParaRPr lang="en-US" altLang="en-US" dirty="0">
              <a:latin typeface="Source Sans Pro"/>
            </a:endParaRPr>
          </a:p>
        </p:txBody>
      </p:sp>
      <p:sp>
        <p:nvSpPr>
          <p:cNvPr id="3" name="Content Placeholder 2">
            <a:extLst>
              <a:ext uri="{FF2B5EF4-FFF2-40B4-BE49-F238E27FC236}">
                <a16:creationId xmlns:a16="http://schemas.microsoft.com/office/drawing/2014/main" id="{DA6F1443-032E-F84E-AE06-BCDC507A6C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277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4838" y="-436563"/>
            <a:ext cx="8866187" cy="1473200"/>
          </a:xfrm>
        </p:spPr>
        <p:txBody>
          <a:bodyPr/>
          <a:lstStyle/>
          <a:p>
            <a:pPr eaLnBrk="1" hangingPunct="1"/>
            <a:r>
              <a:rPr lang="en-US" altLang="ja-JP" dirty="0">
                <a:latin typeface="Source Sans Pro"/>
              </a:rPr>
              <a:t>A Young People’s Revolution </a:t>
            </a:r>
            <a:endParaRPr lang="en-US" altLang="en-US" dirty="0">
              <a:latin typeface="Source Sans Pro"/>
            </a:endParaRPr>
          </a:p>
        </p:txBody>
      </p:sp>
      <p:sp>
        <p:nvSpPr>
          <p:cNvPr id="3" name="Content Placeholder 2">
            <a:extLst>
              <a:ext uri="{FF2B5EF4-FFF2-40B4-BE49-F238E27FC236}">
                <a16:creationId xmlns:a16="http://schemas.microsoft.com/office/drawing/2014/main" id="{846A1192-91BD-F142-9F06-03FE521BE1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9551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F7F0E2C-A18E-4383-A078-5581D5701770}"/>
              </a:ext>
            </a:extLst>
          </p:cNvPr>
          <p:cNvSpPr>
            <a:spLocks noGrp="1" noChangeArrowheads="1"/>
          </p:cNvSpPr>
          <p:nvPr>
            <p:ph type="title"/>
          </p:nvPr>
        </p:nvSpPr>
        <p:spPr/>
        <p:txBody>
          <a:bodyPr/>
          <a:lstStyle/>
          <a:p>
            <a:pPr eaLnBrk="1" hangingPunct="1">
              <a:defRPr/>
            </a:pPr>
            <a:r>
              <a:rPr lang="en-US" altLang="en-US" sz="3968" dirty="0"/>
              <a:t>Managing IT Resources</a:t>
            </a:r>
            <a:br>
              <a:rPr lang="en-US" altLang="en-US" sz="3968" dirty="0"/>
            </a:br>
            <a:r>
              <a:rPr lang="en-US" altLang="en-US" sz="3968" dirty="0"/>
              <a:t>Faculty Contact and Office Hours</a:t>
            </a:r>
          </a:p>
        </p:txBody>
      </p:sp>
      <p:sp>
        <p:nvSpPr>
          <p:cNvPr id="6147" name="Rectangle 3">
            <a:extLst>
              <a:ext uri="{FF2B5EF4-FFF2-40B4-BE49-F238E27FC236}">
                <a16:creationId xmlns:a16="http://schemas.microsoft.com/office/drawing/2014/main" id="{31FF32C9-E951-4F7B-B228-5D72CCC2D9FB}"/>
              </a:ext>
            </a:extLst>
          </p:cNvPr>
          <p:cNvSpPr>
            <a:spLocks noGrp="1"/>
          </p:cNvSpPr>
          <p:nvPr>
            <p:ph idx="1"/>
          </p:nvPr>
        </p:nvSpPr>
        <p:spPr>
          <a:xfrm>
            <a:off x="544512" y="2098675"/>
            <a:ext cx="9199563" cy="5795963"/>
          </a:xfrm>
        </p:spPr>
        <p:txBody>
          <a:bodyPr/>
          <a:lstStyle/>
          <a:p>
            <a:pPr eaLnBrk="1" hangingPunct="1">
              <a:lnSpc>
                <a:spcPct val="80000"/>
              </a:lnSpc>
            </a:pPr>
            <a:r>
              <a:rPr lang="en-US" altLang="en-US" dirty="0">
                <a:ea typeface="ＭＳ Ｐゴシック" panose="020B0600070205080204" pitchFamily="34" charset="-128"/>
              </a:rPr>
              <a:t>Matthew Grill: </a:t>
            </a:r>
            <a:r>
              <a:rPr lang="en-US" altLang="en-US" dirty="0">
                <a:ea typeface="ＭＳ Ｐゴシック" panose="020B0600070205080204" pitchFamily="34" charset="-128"/>
                <a:hlinkClick r:id="rId3"/>
              </a:rPr>
              <a:t>mgrill.rpi@gmail.com</a:t>
            </a:r>
            <a:r>
              <a:rPr lang="en-US" altLang="en-US" dirty="0">
                <a:ea typeface="ＭＳ Ｐゴシック" panose="020B0600070205080204" pitchFamily="34" charset="-128"/>
              </a:rPr>
              <a:t> </a:t>
            </a:r>
          </a:p>
          <a:p>
            <a:pPr lvl="1" eaLnBrk="1" hangingPunct="1">
              <a:lnSpc>
                <a:spcPct val="80000"/>
              </a:lnSpc>
            </a:pPr>
            <a:r>
              <a:rPr lang="en-US" altLang="en-US" dirty="0">
                <a:ea typeface="ＭＳ Ｐゴシック" panose="020B0600070205080204" pitchFamily="34" charset="-128"/>
              </a:rPr>
              <a:t>Office – </a:t>
            </a:r>
            <a:r>
              <a:rPr lang="en-US" altLang="en-US" dirty="0" err="1">
                <a:ea typeface="ＭＳ Ｐゴシック" panose="020B0600070205080204" pitchFamily="34" charset="-128"/>
              </a:rPr>
              <a:t>Lally</a:t>
            </a:r>
            <a:r>
              <a:rPr lang="en-US" altLang="en-US" dirty="0">
                <a:ea typeface="ＭＳ Ｐゴシック" panose="020B0600070205080204" pitchFamily="34" charset="-128"/>
              </a:rPr>
              <a:t> Hall 315</a:t>
            </a:r>
          </a:p>
          <a:p>
            <a:pPr lvl="1" eaLnBrk="1" hangingPunct="1">
              <a:lnSpc>
                <a:spcPct val="80000"/>
              </a:lnSpc>
            </a:pPr>
            <a:r>
              <a:rPr lang="en-US" altLang="en-US" dirty="0">
                <a:ea typeface="ＭＳ Ｐゴシック" panose="020B0600070205080204" pitchFamily="34" charset="-128"/>
              </a:rPr>
              <a:t>Office Hours – Tuesdays 11 AM – Noon</a:t>
            </a:r>
          </a:p>
          <a:p>
            <a:pPr lvl="1" eaLnBrk="1" hangingPunct="1">
              <a:lnSpc>
                <a:spcPct val="80000"/>
              </a:lnSpc>
            </a:pPr>
            <a:endParaRPr lang="en-US" altLang="en-US" dirty="0">
              <a:ea typeface="ＭＳ Ｐゴシック" panose="020B0600070205080204" pitchFamily="34" charset="-128"/>
            </a:endParaRPr>
          </a:p>
          <a:p>
            <a:pPr eaLnBrk="1" hangingPunct="1">
              <a:lnSpc>
                <a:spcPct val="80000"/>
              </a:lnSpc>
            </a:pPr>
            <a:r>
              <a:rPr lang="en-US" altLang="en-US" dirty="0">
                <a:ea typeface="ＭＳ Ｐゴシック" panose="020B0600070205080204" pitchFamily="34" charset="-128"/>
              </a:rPr>
              <a:t>Jeff Miner: </a:t>
            </a:r>
            <a:r>
              <a:rPr lang="en-US" altLang="en-US" dirty="0">
                <a:ea typeface="ＭＳ Ｐゴシック" panose="020B0600070205080204" pitchFamily="34" charset="-128"/>
                <a:hlinkClick r:id="rId4"/>
              </a:rPr>
              <a:t>minerj@rpi.edu</a:t>
            </a:r>
            <a:endParaRPr lang="en-US" altLang="en-US" dirty="0">
              <a:ea typeface="ＭＳ Ｐゴシック" panose="020B0600070205080204" pitchFamily="34" charset="-128"/>
            </a:endParaRPr>
          </a:p>
          <a:p>
            <a:pPr lvl="1" eaLnBrk="1" hangingPunct="1">
              <a:lnSpc>
                <a:spcPct val="80000"/>
              </a:lnSpc>
            </a:pPr>
            <a:r>
              <a:rPr lang="en-US" altLang="en-US" dirty="0">
                <a:ea typeface="ＭＳ Ｐゴシック" panose="020B0600070205080204" pitchFamily="34" charset="-128"/>
              </a:rPr>
              <a:t>Office – Folsom Library Room 233A</a:t>
            </a:r>
          </a:p>
          <a:p>
            <a:pPr lvl="1" eaLnBrk="1" hangingPunct="1">
              <a:lnSpc>
                <a:spcPct val="80000"/>
              </a:lnSpc>
            </a:pPr>
            <a:r>
              <a:rPr lang="en-US" altLang="en-US" dirty="0">
                <a:ea typeface="ＭＳ Ｐゴシック" panose="020B0600070205080204" pitchFamily="34" charset="-128"/>
              </a:rPr>
              <a:t>Office Hours – By appointment</a:t>
            </a:r>
          </a:p>
          <a:p>
            <a:pPr lvl="1" eaLnBrk="1" hangingPunct="1">
              <a:lnSpc>
                <a:spcPct val="80000"/>
              </a:lnSpc>
            </a:pPr>
            <a:endParaRPr lang="en-US" altLang="en-US" dirty="0">
              <a:ea typeface="ＭＳ Ｐゴシック" panose="020B0600070205080204" pitchFamily="34" charset="-128"/>
            </a:endParaRPr>
          </a:p>
          <a:p>
            <a:pPr eaLnBrk="1" hangingPunct="1">
              <a:lnSpc>
                <a:spcPct val="80000"/>
              </a:lnSpc>
            </a:pPr>
            <a:r>
              <a:rPr lang="en-US" altLang="en-US" dirty="0" err="1">
                <a:ea typeface="ＭＳ Ｐゴシック" panose="020B0600070205080204" pitchFamily="34" charset="-128"/>
              </a:rPr>
              <a:t>Gaurang</a:t>
            </a:r>
            <a:r>
              <a:rPr lang="en-US" altLang="en-US" dirty="0">
                <a:ea typeface="ＭＳ Ｐゴシック" panose="020B0600070205080204" pitchFamily="34" charset="-128"/>
              </a:rPr>
              <a:t> Prasad: </a:t>
            </a:r>
            <a:r>
              <a:rPr lang="en-US" altLang="en-US" dirty="0">
                <a:ea typeface="ＭＳ Ｐゴシック" panose="020B0600070205080204" pitchFamily="34" charset="-128"/>
                <a:hlinkClick r:id="rId5"/>
              </a:rPr>
              <a:t>prasag@rpi.edu</a:t>
            </a:r>
            <a:endParaRPr lang="en-US" altLang="en-US" dirty="0">
              <a:ea typeface="ＭＳ Ｐゴシック" panose="020B0600070205080204" pitchFamily="34" charset="-128"/>
            </a:endParaRPr>
          </a:p>
          <a:p>
            <a:pPr lvl="1" eaLnBrk="1" hangingPunct="1">
              <a:lnSpc>
                <a:spcPct val="80000"/>
              </a:lnSpc>
            </a:pPr>
            <a:r>
              <a:rPr lang="en-US" altLang="en-US" dirty="0">
                <a:ea typeface="ＭＳ Ｐゴシック" panose="020B0600070205080204" pitchFamily="34" charset="-128"/>
              </a:rPr>
              <a:t>Office – ITWS Lounge (</a:t>
            </a:r>
            <a:r>
              <a:rPr lang="en-US" altLang="en-US" dirty="0" err="1">
                <a:ea typeface="ＭＳ Ｐゴシック" panose="020B0600070205080204" pitchFamily="34" charset="-128"/>
              </a:rPr>
              <a:t>Lally</a:t>
            </a:r>
            <a:r>
              <a:rPr lang="en-US" altLang="en-US" dirty="0">
                <a:ea typeface="ＭＳ Ｐゴシック" panose="020B0600070205080204" pitchFamily="34" charset="-128"/>
              </a:rPr>
              <a:t> 205)</a:t>
            </a:r>
          </a:p>
          <a:p>
            <a:pPr lvl="1" eaLnBrk="1" hangingPunct="1">
              <a:lnSpc>
                <a:spcPct val="80000"/>
              </a:lnSpc>
            </a:pPr>
            <a:r>
              <a:rPr lang="en-US" altLang="en-US" dirty="0">
                <a:ea typeface="ＭＳ Ｐゴシック" panose="020B0600070205080204" pitchFamily="34" charset="-128"/>
              </a:rPr>
              <a:t>Office Hours – Wednesdays 10 AM – Noon</a:t>
            </a:r>
          </a:p>
        </p:txBody>
      </p:sp>
    </p:spTree>
    <p:extLst>
      <p:ext uri="{BB962C8B-B14F-4D97-AF65-F5344CB8AC3E}">
        <p14:creationId xmlns:p14="http://schemas.microsoft.com/office/powerpoint/2010/main" val="420430553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604838" y="-436563"/>
            <a:ext cx="8866187" cy="1473200"/>
          </a:xfrm>
        </p:spPr>
        <p:txBody>
          <a:bodyPr/>
          <a:lstStyle/>
          <a:p>
            <a:pPr eaLnBrk="1" hangingPunct="1"/>
            <a:r>
              <a:rPr lang="en-US" altLang="ja-JP" dirty="0">
                <a:latin typeface="Source Sans Pro"/>
              </a:rPr>
              <a:t>A Young People’s Revolution </a:t>
            </a:r>
            <a:endParaRPr lang="en-US" altLang="en-US" dirty="0">
              <a:latin typeface="Source Sans Pro"/>
            </a:endParaRPr>
          </a:p>
        </p:txBody>
      </p:sp>
      <p:sp>
        <p:nvSpPr>
          <p:cNvPr id="3" name="Content Placeholder 2">
            <a:extLst>
              <a:ext uri="{FF2B5EF4-FFF2-40B4-BE49-F238E27FC236}">
                <a16:creationId xmlns:a16="http://schemas.microsoft.com/office/drawing/2014/main" id="{31E7A3DE-1C75-CD40-A1CC-BCF089C6D5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6132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en-US" dirty="0">
                <a:ea typeface="ヒラギノ角ゴ Pro W3" pitchFamily="-84" charset="-128"/>
              </a:rPr>
              <a:t>Technology in Accounting</a:t>
            </a:r>
          </a:p>
        </p:txBody>
      </p:sp>
      <p:sp>
        <p:nvSpPr>
          <p:cNvPr id="15363" name="Content Placeholder 2"/>
          <p:cNvSpPr>
            <a:spLocks noGrp="1"/>
          </p:cNvSpPr>
          <p:nvPr>
            <p:ph idx="1"/>
          </p:nvPr>
        </p:nvSpPr>
        <p:spPr>
          <a:xfrm>
            <a:off x="504507" y="1589568"/>
            <a:ext cx="4871791" cy="4878153"/>
          </a:xfrm>
        </p:spPr>
        <p:txBody>
          <a:bodyPr>
            <a:normAutofit fontScale="92500" lnSpcReduction="10000"/>
          </a:bodyPr>
          <a:lstStyle/>
          <a:p>
            <a:pPr eaLnBrk="1" hangingPunct="1"/>
            <a:r>
              <a:rPr lang="en-US" altLang="en-US" sz="2205" dirty="0"/>
              <a:t>The reliability of any audit is tied to the reliability of the underlying technology. </a:t>
            </a:r>
          </a:p>
          <a:p>
            <a:pPr eaLnBrk="1" hangingPunct="1"/>
            <a:r>
              <a:rPr lang="en-US" altLang="en-US" sz="2205" dirty="0"/>
              <a:t>Increased regulation has strengthened the link between accounting and technology.</a:t>
            </a:r>
          </a:p>
          <a:p>
            <a:pPr lvl="1" eaLnBrk="1" hangingPunct="1"/>
            <a:r>
              <a:rPr lang="en-US" altLang="en-US" sz="2205" b="1" dirty="0">
                <a:solidFill>
                  <a:schemeClr val="accent6">
                    <a:lumMod val="75000"/>
                  </a:schemeClr>
                </a:solidFill>
              </a:rPr>
              <a:t>Sarbanes-Oxley Act</a:t>
            </a:r>
            <a:r>
              <a:rPr lang="en-US" altLang="en-US" sz="2205" dirty="0"/>
              <a:t>: Raised the executive and board responsibilities and ties criminal penalties to certain accounting and financial violations.</a:t>
            </a:r>
          </a:p>
          <a:p>
            <a:pPr eaLnBrk="1" hangingPunct="1"/>
            <a:r>
              <a:rPr lang="en-US" altLang="en-US" sz="2205" dirty="0"/>
              <a:t>Major accounting firms have spawned tech-focused consulting practices.</a:t>
            </a:r>
          </a:p>
          <a:p>
            <a:pPr lvl="1" eaLnBrk="1" hangingPunct="1"/>
            <a:r>
              <a:rPr lang="en-US" altLang="en-US" sz="2005" dirty="0"/>
              <a:t>i.e. Deloitte</a:t>
            </a:r>
          </a:p>
          <a:p>
            <a:pPr eaLnBrk="1" hangingPunct="1"/>
            <a:endParaRPr lang="en-US" altLang="en-US" sz="2205"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553" y="2590627"/>
            <a:ext cx="4031827" cy="2876036"/>
          </a:xfrm>
          <a:prstGeom prst="rect">
            <a:avLst/>
          </a:prstGeom>
        </p:spPr>
      </p:pic>
    </p:spTree>
    <p:extLst>
      <p:ext uri="{BB962C8B-B14F-4D97-AF65-F5344CB8AC3E}">
        <p14:creationId xmlns:p14="http://schemas.microsoft.com/office/powerpoint/2010/main" val="3364411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Title 1"/>
          <p:cNvSpPr>
            <a:spLocks noGrp="1"/>
          </p:cNvSpPr>
          <p:nvPr>
            <p:ph type="title"/>
          </p:nvPr>
        </p:nvSpPr>
        <p:spPr>
          <a:xfrm>
            <a:off x="604838" y="-487363"/>
            <a:ext cx="8866187" cy="1473200"/>
          </a:xfrm>
        </p:spPr>
        <p:txBody>
          <a:bodyPr/>
          <a:lstStyle/>
          <a:p>
            <a:pPr eaLnBrk="1" hangingPunct="1"/>
            <a:r>
              <a:rPr lang="en-US" altLang="en-US" dirty="0">
                <a:ea typeface="ヒラギノ角ゴ Pro W3" pitchFamily="-84" charset="-128"/>
              </a:rPr>
              <a:t>Technology in Marketing</a:t>
            </a:r>
          </a:p>
        </p:txBody>
      </p:sp>
      <p:sp>
        <p:nvSpPr>
          <p:cNvPr id="16387" name="Content Placeholder 2"/>
          <p:cNvSpPr>
            <a:spLocks noGrp="1"/>
          </p:cNvSpPr>
          <p:nvPr>
            <p:ph idx="1"/>
          </p:nvPr>
        </p:nvSpPr>
        <p:spPr>
          <a:xfrm>
            <a:off x="504507" y="1189037"/>
            <a:ext cx="4451809" cy="6306092"/>
          </a:xfrm>
        </p:spPr>
        <p:txBody>
          <a:bodyPr>
            <a:normAutofit fontScale="92500" lnSpcReduction="10000"/>
          </a:bodyPr>
          <a:lstStyle/>
          <a:p>
            <a:pPr eaLnBrk="1" hangingPunct="1"/>
            <a:r>
              <a:rPr lang="en-US" altLang="en-US" sz="2205" dirty="0"/>
              <a:t>Firms use online channels to track and monitor consumer activities.</a:t>
            </a:r>
          </a:p>
          <a:p>
            <a:pPr eaLnBrk="1" hangingPunct="1"/>
            <a:r>
              <a:rPr lang="en-US" altLang="en-US" sz="2205" dirty="0"/>
              <a:t>Firms are shifting spending from traditional media to the Web because of its ability to:</a:t>
            </a:r>
          </a:p>
          <a:p>
            <a:pPr lvl="1" eaLnBrk="1" hangingPunct="1"/>
            <a:r>
              <a:rPr lang="en-US" altLang="en-US" sz="2205" dirty="0"/>
              <a:t>Track customers</a:t>
            </a:r>
          </a:p>
          <a:p>
            <a:pPr lvl="1" eaLnBrk="1" hangingPunct="1"/>
            <a:r>
              <a:rPr lang="en-US" altLang="en-US" sz="2205" dirty="0"/>
              <a:t>Analyze campaign results</a:t>
            </a:r>
          </a:p>
          <a:p>
            <a:pPr lvl="1" eaLnBrk="1" hangingPunct="1"/>
            <a:r>
              <a:rPr lang="en-US" altLang="en-US" sz="2205" dirty="0"/>
              <a:t>Modify tactics</a:t>
            </a:r>
          </a:p>
          <a:p>
            <a:pPr eaLnBrk="1" hangingPunct="1"/>
            <a:r>
              <a:rPr lang="en-US" altLang="en-US" sz="2205" dirty="0"/>
              <a:t>Firms are using apps to develop location-based messages and services and for cashless payment.</a:t>
            </a:r>
          </a:p>
          <a:p>
            <a:r>
              <a:rPr lang="en-US" altLang="en-US" sz="2205" dirty="0"/>
              <a:t>Firms are using social media to:</a:t>
            </a:r>
          </a:p>
          <a:p>
            <a:pPr lvl="1"/>
            <a:r>
              <a:rPr lang="en-US" altLang="en-US" sz="2205" dirty="0"/>
              <a:t>Generate sales</a:t>
            </a:r>
          </a:p>
          <a:p>
            <a:pPr lvl="1"/>
            <a:r>
              <a:rPr lang="en-US" altLang="en-US" sz="2205" dirty="0"/>
              <a:t>Improve their reputations</a:t>
            </a:r>
          </a:p>
          <a:p>
            <a:pPr lvl="1"/>
            <a:r>
              <a:rPr lang="en-US" altLang="en-US" sz="2205" dirty="0"/>
              <a:t>Better serve customers</a:t>
            </a:r>
          </a:p>
          <a:p>
            <a:pPr marL="0" indent="0" eaLnBrk="1" hangingPunct="1">
              <a:buNone/>
            </a:pPr>
            <a:endParaRPr lang="en-US" altLang="en-US" sz="2205" dirty="0"/>
          </a:p>
          <a:p>
            <a:pPr eaLnBrk="1" hangingPunct="1"/>
            <a:endParaRPr lang="en-US" altLang="en-US" sz="2205" dirty="0"/>
          </a:p>
          <a:p>
            <a:pPr eaLnBrk="1" hangingPunct="1"/>
            <a:endParaRPr lang="en-US" altLang="en-US" sz="2205" dirty="0"/>
          </a:p>
        </p:txBody>
      </p:sp>
      <p:pic>
        <p:nvPicPr>
          <p:cNvPr id="19461" name="Picture 5" descr="http://upload.wikimedia.org/wikipedia/commons/7/7b/KIM-1_Computer_Ad_May_197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301" y="1589568"/>
            <a:ext cx="4353639" cy="56341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1689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Technology-centric Operations</a:t>
            </a:r>
          </a:p>
        </p:txBody>
      </p:sp>
      <p:graphicFrame>
        <p:nvGraphicFramePr>
          <p:cNvPr id="4" name="Content Placeholder 3"/>
          <p:cNvGraphicFramePr>
            <a:graphicFrameLocks noGrp="1"/>
          </p:cNvGraphicFramePr>
          <p:nvPr>
            <p:ph idx="1"/>
            <p:extLst/>
          </p:nvPr>
        </p:nvGraphicFramePr>
        <p:xfrm>
          <a:off x="504507" y="1588931"/>
          <a:ext cx="9071610" cy="4878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4068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69925" y="-360363"/>
            <a:ext cx="8866187" cy="1473200"/>
          </a:xfrm>
        </p:spPr>
        <p:txBody>
          <a:bodyPr/>
          <a:lstStyle/>
          <a:p>
            <a:pPr eaLnBrk="1" hangingPunct="1"/>
            <a:r>
              <a:rPr lang="en-US" altLang="en-US" sz="4400" dirty="0">
                <a:ea typeface="ヒラギノ角ゴ Pro W3" pitchFamily="-84" charset="-128"/>
              </a:rPr>
              <a:t>Technology in Human Resources</a:t>
            </a:r>
          </a:p>
        </p:txBody>
      </p:sp>
      <p:sp>
        <p:nvSpPr>
          <p:cNvPr id="20483" name="Content Placeholder 2"/>
          <p:cNvSpPr>
            <a:spLocks noGrp="1"/>
          </p:cNvSpPr>
          <p:nvPr>
            <p:ph idx="1"/>
          </p:nvPr>
        </p:nvSpPr>
        <p:spPr>
          <a:xfrm>
            <a:off x="504507" y="1589568"/>
            <a:ext cx="9071610" cy="5417130"/>
          </a:xfrm>
        </p:spPr>
        <p:txBody>
          <a:bodyPr>
            <a:normAutofit fontScale="92500" lnSpcReduction="10000"/>
          </a:bodyPr>
          <a:lstStyle/>
          <a:p>
            <a:pPr eaLnBrk="1" hangingPunct="1"/>
            <a:r>
              <a:rPr lang="en-US" altLang="en-US" sz="2205" dirty="0"/>
              <a:t>Knowledge management systems are transforming into social media technologies.</a:t>
            </a:r>
          </a:p>
          <a:p>
            <a:pPr lvl="1" eaLnBrk="1" hangingPunct="1"/>
            <a:r>
              <a:rPr lang="en-US" altLang="en-US" sz="2205" dirty="0"/>
              <a:t>Helps in organizing and leveraging teams of experts.</a:t>
            </a:r>
          </a:p>
          <a:p>
            <a:pPr eaLnBrk="1" hangingPunct="1"/>
            <a:r>
              <a:rPr lang="en-US" altLang="en-US" sz="2205" dirty="0"/>
              <a:t>Technology is used for employee training, screening, and evaluation.</a:t>
            </a:r>
          </a:p>
          <a:p>
            <a:pPr eaLnBrk="1" hangingPunct="1"/>
            <a:r>
              <a:rPr lang="en-US" altLang="en-US" sz="2205" dirty="0"/>
              <a:t>Recruiting has moved online.</a:t>
            </a:r>
          </a:p>
          <a:p>
            <a:pPr lvl="1" eaLnBrk="1" hangingPunct="1"/>
            <a:r>
              <a:rPr lang="en-US" altLang="en-US" sz="2205" dirty="0"/>
              <a:t>Grounded in information systems that search databases for specific skill sets.</a:t>
            </a:r>
          </a:p>
          <a:p>
            <a:pPr lvl="1" eaLnBrk="1" hangingPunct="1"/>
            <a:r>
              <a:rPr lang="en-US" altLang="en-US" sz="2205" dirty="0"/>
              <a:t>Job seekers write resumes with key words as the first cut can be made by a database search program.</a:t>
            </a:r>
          </a:p>
          <a:p>
            <a:r>
              <a:rPr lang="en-US" altLang="en-US" sz="2205" dirty="0"/>
              <a:t>Professional social networks have put added pressure on employee satisfaction and retention.</a:t>
            </a:r>
          </a:p>
          <a:p>
            <a:r>
              <a:rPr lang="en-US" altLang="en-US" sz="2205" dirty="0"/>
              <a:t>Some students with their thoughtful blog posts, compelling LinkedIn presence, and Twitter activities set themselves apart from their counterparts. </a:t>
            </a:r>
          </a:p>
          <a:p>
            <a:endParaRPr lang="en-US" altLang="en-US" sz="2205" dirty="0"/>
          </a:p>
        </p:txBody>
      </p:sp>
    </p:spTree>
    <p:extLst>
      <p:ext uri="{BB962C8B-B14F-4D97-AF65-F5344CB8AC3E}">
        <p14:creationId xmlns:p14="http://schemas.microsoft.com/office/powerpoint/2010/main" val="404173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normAutofit/>
          </a:bodyPr>
          <a:lstStyle/>
          <a:p>
            <a:pPr eaLnBrk="1" hangingPunct="1"/>
            <a:r>
              <a:rPr lang="en-US" altLang="en-US" dirty="0">
                <a:ea typeface="ヒラギノ角ゴ Pro W3" pitchFamily="-84" charset="-128"/>
              </a:rPr>
              <a:t>Technology in Law</a:t>
            </a:r>
          </a:p>
        </p:txBody>
      </p:sp>
      <p:sp>
        <p:nvSpPr>
          <p:cNvPr id="22531" name="Content Placeholder 2"/>
          <p:cNvSpPr>
            <a:spLocks noGrp="1"/>
          </p:cNvSpPr>
          <p:nvPr>
            <p:ph idx="1"/>
          </p:nvPr>
        </p:nvSpPr>
        <p:spPr>
          <a:xfrm>
            <a:off x="504506" y="1589568"/>
            <a:ext cx="3980698" cy="4878153"/>
          </a:xfrm>
        </p:spPr>
        <p:txBody>
          <a:bodyPr>
            <a:normAutofit fontScale="92500"/>
          </a:bodyPr>
          <a:lstStyle/>
          <a:p>
            <a:pPr eaLnBrk="1" hangingPunct="1"/>
            <a:r>
              <a:rPr lang="en-US" altLang="en-US" sz="2205" dirty="0"/>
              <a:t>Activity has increased in the areas of intellectual property, patents, piracy, and privacy.</a:t>
            </a:r>
          </a:p>
          <a:p>
            <a:pPr eaLnBrk="1" hangingPunct="1"/>
            <a:r>
              <a:rPr lang="en-US" altLang="en-US" sz="2205" dirty="0"/>
              <a:t>Firms need legal teams with the skills to: </a:t>
            </a:r>
          </a:p>
          <a:p>
            <a:pPr lvl="1" eaLnBrk="1" hangingPunct="1"/>
            <a:r>
              <a:rPr lang="en-US" altLang="en-US" sz="2205" dirty="0"/>
              <a:t>Determine whether a firm can legally do what it plans. </a:t>
            </a:r>
          </a:p>
          <a:p>
            <a:pPr lvl="1" eaLnBrk="1" hangingPunct="1"/>
            <a:r>
              <a:rPr lang="en-US" altLang="en-US" sz="2205" dirty="0"/>
              <a:t>Help them protect proprietary methods and content.</a:t>
            </a:r>
          </a:p>
          <a:p>
            <a:pPr lvl="1" eaLnBrk="1" hangingPunct="1"/>
            <a:r>
              <a:rPr lang="en-US" altLang="en-US" sz="2205" dirty="0"/>
              <a:t>Help enforce claims in the home country and abroad.</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5550" y="1679927"/>
            <a:ext cx="5039783" cy="5039783"/>
          </a:xfrm>
          <a:prstGeom prst="rect">
            <a:avLst/>
          </a:prstGeom>
        </p:spPr>
      </p:pic>
    </p:spTree>
    <p:extLst>
      <p:ext uri="{BB962C8B-B14F-4D97-AF65-F5344CB8AC3E}">
        <p14:creationId xmlns:p14="http://schemas.microsoft.com/office/powerpoint/2010/main" val="1828299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z="4409" dirty="0"/>
              <a:t>Six Components of a Computer-Based Information System</a:t>
            </a:r>
          </a:p>
        </p:txBody>
      </p:sp>
      <p:pic>
        <p:nvPicPr>
          <p:cNvPr id="53251" name="Picture 1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20511" y="1612264"/>
            <a:ext cx="6044240" cy="5291773"/>
          </a:xfrm>
        </p:spPr>
      </p:pic>
      <p:sp>
        <p:nvSpPr>
          <p:cNvPr id="4" name="Footer Placeholder 3"/>
          <p:cNvSpPr>
            <a:spLocks noGrp="1"/>
          </p:cNvSpPr>
          <p:nvPr>
            <p:ph type="ftr" sz="quarter" idx="11"/>
          </p:nvPr>
        </p:nvSpPr>
        <p:spPr>
          <a:xfrm>
            <a:off x="292100" y="7056437"/>
            <a:ext cx="5335588" cy="401638"/>
          </a:xfrm>
        </p:spPr>
        <p:txBody>
          <a:bodyPr/>
          <a:lstStyle/>
          <a:p>
            <a:pPr>
              <a:defRPr/>
            </a:pPr>
            <a:r>
              <a:rPr lang="en-US" dirty="0"/>
              <a:t>Copyright 2010 John Wiley &amp; Sons, Inc.</a:t>
            </a:r>
          </a:p>
        </p:txBody>
      </p:sp>
      <p:sp>
        <p:nvSpPr>
          <p:cNvPr id="7" name="TextBox 6"/>
          <p:cNvSpPr txBox="1"/>
          <p:nvPr/>
        </p:nvSpPr>
        <p:spPr>
          <a:xfrm>
            <a:off x="6564312" y="2183906"/>
            <a:ext cx="3179798" cy="4095352"/>
          </a:xfrm>
          <a:prstGeom prst="rect">
            <a:avLst/>
          </a:prstGeom>
          <a:noFill/>
          <a:ln>
            <a:solidFill>
              <a:schemeClr val="accent1"/>
            </a:solidFill>
          </a:ln>
        </p:spPr>
        <p:txBody>
          <a:bodyPr wrap="square">
            <a:spAutoFit/>
          </a:bodyPr>
          <a:lstStyle/>
          <a:p>
            <a:pPr marL="571500" indent="-571500">
              <a:buFont typeface="Arial" panose="020B0604020202020204" pitchFamily="34" charset="0"/>
              <a:buChar char="•"/>
              <a:defRPr/>
            </a:pPr>
            <a:r>
              <a:rPr lang="en-US" sz="3968" dirty="0">
                <a:latin typeface="+mn-lt"/>
              </a:rPr>
              <a:t>Hardware</a:t>
            </a:r>
          </a:p>
          <a:p>
            <a:pPr marL="571500" indent="-571500">
              <a:buFont typeface="Arial" panose="020B0604020202020204" pitchFamily="34" charset="0"/>
              <a:buChar char="•"/>
              <a:defRPr/>
            </a:pPr>
            <a:r>
              <a:rPr lang="en-US" sz="3968" dirty="0">
                <a:latin typeface="+mn-lt"/>
              </a:rPr>
              <a:t>Software</a:t>
            </a:r>
          </a:p>
          <a:p>
            <a:pPr marL="571500" indent="-571500">
              <a:buFont typeface="Arial" panose="020B0604020202020204" pitchFamily="34" charset="0"/>
              <a:buChar char="•"/>
              <a:defRPr/>
            </a:pPr>
            <a:r>
              <a:rPr lang="en-US" sz="3968" dirty="0">
                <a:latin typeface="+mn-lt"/>
              </a:rPr>
              <a:t>Data/DB</a:t>
            </a:r>
          </a:p>
          <a:p>
            <a:pPr marL="571500" indent="-571500">
              <a:buFont typeface="Arial" panose="020B0604020202020204" pitchFamily="34" charset="0"/>
              <a:buChar char="•"/>
              <a:defRPr/>
            </a:pPr>
            <a:r>
              <a:rPr lang="en-US" sz="3968" dirty="0">
                <a:latin typeface="+mn-lt"/>
              </a:rPr>
              <a:t>Network</a:t>
            </a:r>
          </a:p>
          <a:p>
            <a:pPr marL="571500" indent="-571500">
              <a:buFont typeface="Arial" panose="020B0604020202020204" pitchFamily="34" charset="0"/>
              <a:buChar char="•"/>
              <a:defRPr/>
            </a:pPr>
            <a:r>
              <a:rPr lang="en-US" sz="3968" dirty="0">
                <a:latin typeface="+mn-lt"/>
              </a:rPr>
              <a:t>Processes</a:t>
            </a:r>
          </a:p>
          <a:p>
            <a:pPr marL="571500" indent="-571500">
              <a:buFont typeface="Arial" panose="020B0604020202020204" pitchFamily="34" charset="0"/>
              <a:buChar char="•"/>
              <a:defRPr/>
            </a:pPr>
            <a:r>
              <a:rPr lang="en-US" sz="3968" dirty="0">
                <a:latin typeface="+mn-lt"/>
              </a:rPr>
              <a:t>People</a:t>
            </a:r>
          </a:p>
          <a:p>
            <a:pPr>
              <a:buFont typeface="Arial" pitchFamily="34" charset="0"/>
              <a:buChar char="•"/>
              <a:defRPr/>
            </a:pPr>
            <a:endParaRPr lang="en-US" sz="2205" dirty="0"/>
          </a:p>
        </p:txBody>
      </p:sp>
    </p:spTree>
    <p:extLst>
      <p:ext uri="{BB962C8B-B14F-4D97-AF65-F5344CB8AC3E}">
        <p14:creationId xmlns:p14="http://schemas.microsoft.com/office/powerpoint/2010/main" val="2293043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251"/>
                                        </p:tgtEl>
                                        <p:attrNameLst>
                                          <p:attrName>style.visibility</p:attrName>
                                        </p:attrNameLst>
                                      </p:cBhvr>
                                      <p:to>
                                        <p:strVal val="visible"/>
                                      </p:to>
                                    </p:set>
                                    <p:anim calcmode="lin" valueType="num">
                                      <p:cBhvr additive="base">
                                        <p:cTn id="7" dur="500" fill="hold"/>
                                        <p:tgtEl>
                                          <p:spTgt spid="53251"/>
                                        </p:tgtEl>
                                        <p:attrNameLst>
                                          <p:attrName>ppt_x</p:attrName>
                                        </p:attrNameLst>
                                      </p:cBhvr>
                                      <p:tavLst>
                                        <p:tav tm="0">
                                          <p:val>
                                            <p:strVal val="#ppt_x"/>
                                          </p:val>
                                        </p:tav>
                                        <p:tav tm="100000">
                                          <p:val>
                                            <p:strVal val="#ppt_x"/>
                                          </p:val>
                                        </p:tav>
                                      </p:tavLst>
                                    </p:anim>
                                    <p:anim calcmode="lin" valueType="num">
                                      <p:cBhvr additive="base">
                                        <p:cTn id="8" dur="500" fill="hold"/>
                                        <p:tgtEl>
                                          <p:spTgt spid="532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44513" y="167993"/>
            <a:ext cx="9283594" cy="1175949"/>
          </a:xfrm>
        </p:spPr>
        <p:txBody>
          <a:bodyPr/>
          <a:lstStyle/>
          <a:p>
            <a:r>
              <a:rPr lang="en-US" altLang="en-US" sz="4400" dirty="0"/>
              <a:t>3 Types of Business Pressures</a:t>
            </a:r>
            <a:endParaRPr lang="en-US" altLang="en-US" sz="3200" dirty="0"/>
          </a:p>
        </p:txBody>
      </p:sp>
      <p:pic>
        <p:nvPicPr>
          <p:cNvPr id="34820" name="Picture 4"/>
          <p:cNvPicPr>
            <a:picLocks noGrp="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1176478" y="2267902"/>
            <a:ext cx="8063653" cy="4619801"/>
          </a:xfrm>
          <a:noFill/>
        </p:spPr>
      </p:pic>
      <p:sp>
        <p:nvSpPr>
          <p:cNvPr id="34821" name="Rectangle 5"/>
          <p:cNvSpPr>
            <a:spLocks noChangeArrowheads="1"/>
          </p:cNvSpPr>
          <p:nvPr/>
        </p:nvSpPr>
        <p:spPr bwMode="auto">
          <a:xfrm>
            <a:off x="672500" y="3191863"/>
            <a:ext cx="1175322" cy="39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984" b="1">
                <a:solidFill>
                  <a:schemeClr val="tx2"/>
                </a:solidFill>
                <a:latin typeface="Verdana" pitchFamily="34" charset="0"/>
              </a:rPr>
              <a:t>Market</a:t>
            </a:r>
          </a:p>
        </p:txBody>
      </p:sp>
      <p:sp>
        <p:nvSpPr>
          <p:cNvPr id="34822" name="Rectangle 6"/>
          <p:cNvSpPr>
            <a:spLocks noChangeArrowheads="1"/>
          </p:cNvSpPr>
          <p:nvPr/>
        </p:nvSpPr>
        <p:spPr bwMode="auto">
          <a:xfrm>
            <a:off x="4284345" y="1763924"/>
            <a:ext cx="1816523" cy="39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984" b="1">
                <a:solidFill>
                  <a:schemeClr val="tx2"/>
                </a:solidFill>
                <a:latin typeface="Verdana" pitchFamily="34" charset="0"/>
              </a:rPr>
              <a:t>Technology</a:t>
            </a:r>
          </a:p>
        </p:txBody>
      </p:sp>
      <p:sp>
        <p:nvSpPr>
          <p:cNvPr id="34823" name="Rectangle 7"/>
          <p:cNvSpPr>
            <a:spLocks noChangeArrowheads="1"/>
          </p:cNvSpPr>
          <p:nvPr/>
        </p:nvSpPr>
        <p:spPr bwMode="auto">
          <a:xfrm>
            <a:off x="8400168" y="3191863"/>
            <a:ext cx="1225015" cy="39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984" b="1">
                <a:solidFill>
                  <a:schemeClr val="tx2"/>
                </a:solidFill>
                <a:latin typeface="Verdana" pitchFamily="34" charset="0"/>
              </a:rPr>
              <a:t>Society</a:t>
            </a:r>
          </a:p>
        </p:txBody>
      </p:sp>
    </p:spTree>
    <p:extLst>
      <p:ext uri="{BB962C8B-B14F-4D97-AF65-F5344CB8AC3E}">
        <p14:creationId xmlns:p14="http://schemas.microsoft.com/office/powerpoint/2010/main" val="24506301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title"/>
          </p:nvPr>
        </p:nvSpPr>
        <p:spPr>
          <a:xfrm>
            <a:off x="168522" y="-792163"/>
            <a:ext cx="9834315" cy="1473200"/>
          </a:xfrm>
        </p:spPr>
        <p:txBody>
          <a:bodyPr/>
          <a:lstStyle/>
          <a:p>
            <a:r>
              <a:rPr lang="en-US" altLang="en-US" sz="2800" dirty="0"/>
              <a:t>Organizational Response to Business Drivers &amp; Pressures</a:t>
            </a:r>
          </a:p>
        </p:txBody>
      </p:sp>
      <p:pic>
        <p:nvPicPr>
          <p:cNvPr id="36868" name="Picture 2"/>
          <p:cNvPicPr>
            <a:picLocks noGrp="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964112" y="996632"/>
            <a:ext cx="5039783" cy="4535805"/>
          </a:xfrm>
          <a:noFill/>
        </p:spPr>
      </p:pic>
      <p:sp>
        <p:nvSpPr>
          <p:cNvPr id="36869" name="Rectangle 4"/>
          <p:cNvSpPr>
            <a:spLocks noGrp="1" noChangeArrowheads="1"/>
          </p:cNvSpPr>
          <p:nvPr>
            <p:ph type="body" sz="half" idx="4294967295"/>
          </p:nvPr>
        </p:nvSpPr>
        <p:spPr>
          <a:xfrm>
            <a:off x="168522" y="1388956"/>
            <a:ext cx="4619802" cy="2771881"/>
          </a:xfrm>
        </p:spPr>
        <p:txBody>
          <a:bodyPr/>
          <a:lstStyle/>
          <a:p>
            <a:pPr>
              <a:lnSpc>
                <a:spcPct val="90000"/>
              </a:lnSpc>
            </a:pPr>
            <a:r>
              <a:rPr lang="en-US" altLang="en-US" sz="2646" dirty="0"/>
              <a:t>Strategic Management &amp; Systems</a:t>
            </a:r>
          </a:p>
          <a:p>
            <a:pPr>
              <a:lnSpc>
                <a:spcPct val="90000"/>
              </a:lnSpc>
            </a:pPr>
            <a:r>
              <a:rPr lang="en-US" altLang="en-US" sz="2646" dirty="0"/>
              <a:t>Continuous Improvement – Operational Efficiency</a:t>
            </a:r>
          </a:p>
          <a:p>
            <a:pPr>
              <a:lnSpc>
                <a:spcPct val="90000"/>
              </a:lnSpc>
            </a:pPr>
            <a:r>
              <a:rPr lang="en-US" altLang="en-US" sz="2646" dirty="0"/>
              <a:t>Restructuring business processes</a:t>
            </a:r>
          </a:p>
          <a:p>
            <a:pPr>
              <a:lnSpc>
                <a:spcPct val="90000"/>
              </a:lnSpc>
            </a:pPr>
            <a:r>
              <a:rPr lang="en-US" altLang="en-US" sz="2646" dirty="0"/>
              <a:t>Manufacturer to order, </a:t>
            </a:r>
          </a:p>
          <a:p>
            <a:pPr>
              <a:lnSpc>
                <a:spcPct val="90000"/>
              </a:lnSpc>
              <a:buFontTx/>
              <a:buNone/>
            </a:pPr>
            <a:r>
              <a:rPr lang="en-US" altLang="en-US" sz="2646" dirty="0"/>
              <a:t>		Mass-Customization</a:t>
            </a:r>
          </a:p>
          <a:p>
            <a:pPr>
              <a:lnSpc>
                <a:spcPct val="90000"/>
              </a:lnSpc>
            </a:pPr>
            <a:r>
              <a:rPr lang="en-US" altLang="en-US" sz="2646" dirty="0"/>
              <a:t>Customer Focus Strategy</a:t>
            </a:r>
          </a:p>
          <a:p>
            <a:pPr>
              <a:lnSpc>
                <a:spcPct val="90000"/>
              </a:lnSpc>
            </a:pPr>
            <a:r>
              <a:rPr lang="en-US" altLang="en-US" sz="2646" dirty="0"/>
              <a:t>Electronic business</a:t>
            </a:r>
          </a:p>
          <a:p>
            <a:pPr>
              <a:lnSpc>
                <a:spcPct val="90000"/>
              </a:lnSpc>
            </a:pPr>
            <a:r>
              <a:rPr lang="en-US" altLang="en-US" sz="2646" dirty="0"/>
              <a:t>Business Alliances</a:t>
            </a:r>
          </a:p>
        </p:txBody>
      </p:sp>
      <p:sp>
        <p:nvSpPr>
          <p:cNvPr id="2" name="Rectangle 1">
            <a:extLst>
              <a:ext uri="{FF2B5EF4-FFF2-40B4-BE49-F238E27FC236}">
                <a16:creationId xmlns:a16="http://schemas.microsoft.com/office/drawing/2014/main" id="{FE23D223-D474-4330-8B0D-2EC316E2EB40}"/>
              </a:ext>
            </a:extLst>
          </p:cNvPr>
          <p:cNvSpPr/>
          <p:nvPr/>
        </p:nvSpPr>
        <p:spPr>
          <a:xfrm>
            <a:off x="4964112" y="5900042"/>
            <a:ext cx="5038725" cy="1384995"/>
          </a:xfrm>
          <a:prstGeom prst="rect">
            <a:avLst/>
          </a:prstGeom>
        </p:spPr>
        <p:txBody>
          <a:bodyPr>
            <a:spAutoFit/>
          </a:bodyPr>
          <a:lstStyle/>
          <a:p>
            <a:pPr>
              <a:defRPr/>
            </a:pPr>
            <a:r>
              <a:rPr lang="en-US" sz="2800" b="1" dirty="0">
                <a:solidFill>
                  <a:srgbClr val="FF0000"/>
                </a:solidFill>
                <a:effectLst>
                  <a:outerShdw blurRad="38100" dist="38100" dir="2700000" algn="tl">
                    <a:srgbClr val="C0C0C0"/>
                  </a:outerShdw>
                </a:effectLst>
                <a:latin typeface="+mn-lt"/>
              </a:rPr>
              <a:t>Technology is required to effectively implement these critical responses. </a:t>
            </a:r>
          </a:p>
        </p:txBody>
      </p:sp>
    </p:spTree>
    <p:extLst>
      <p:ext uri="{BB962C8B-B14F-4D97-AF65-F5344CB8AC3E}">
        <p14:creationId xmlns:p14="http://schemas.microsoft.com/office/powerpoint/2010/main" val="150856799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294701" y="4031826"/>
            <a:ext cx="3765838" cy="643972"/>
          </a:xfrm>
        </p:spPr>
        <p:txBody>
          <a:bodyPr/>
          <a:lstStyle/>
          <a:p>
            <a:r>
              <a:rPr lang="en-US" dirty="0"/>
              <a:t>Chapter 2</a:t>
            </a:r>
          </a:p>
        </p:txBody>
      </p:sp>
      <p:sp>
        <p:nvSpPr>
          <p:cNvPr id="5" name="Text Placeholder 4"/>
          <p:cNvSpPr>
            <a:spLocks noGrp="1"/>
          </p:cNvSpPr>
          <p:nvPr>
            <p:ph type="body" sz="quarter" idx="12"/>
          </p:nvPr>
        </p:nvSpPr>
        <p:spPr>
          <a:xfrm>
            <a:off x="4294702" y="4675799"/>
            <a:ext cx="5113423" cy="1035955"/>
          </a:xfrm>
        </p:spPr>
        <p:txBody>
          <a:bodyPr>
            <a:normAutofit fontScale="70000" lnSpcReduction="20000"/>
          </a:bodyPr>
          <a:lstStyle/>
          <a:p>
            <a:r>
              <a:rPr lang="en-US" altLang="en-US" dirty="0">
                <a:solidFill>
                  <a:schemeClr val="tx1"/>
                </a:solidFill>
              </a:rPr>
              <a:t>Strategy and Technology: Concepts and Frameworks for Understanding What Separates Winners from Losers</a:t>
            </a:r>
          </a:p>
        </p:txBody>
      </p:sp>
    </p:spTree>
    <p:extLst>
      <p:ext uri="{BB962C8B-B14F-4D97-AF65-F5344CB8AC3E}">
        <p14:creationId xmlns:p14="http://schemas.microsoft.com/office/powerpoint/2010/main" val="129087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54460CD-311E-48E7-8602-7DE9EDD00EB0}"/>
              </a:ext>
            </a:extLst>
          </p:cNvPr>
          <p:cNvSpPr>
            <a:spLocks noGrp="1" noChangeArrowheads="1"/>
          </p:cNvSpPr>
          <p:nvPr>
            <p:ph type="title"/>
          </p:nvPr>
        </p:nvSpPr>
        <p:spPr>
          <a:xfrm>
            <a:off x="925513" y="122238"/>
            <a:ext cx="8399462" cy="1260475"/>
          </a:xfrm>
        </p:spPr>
        <p:txBody>
          <a:bodyPr/>
          <a:lstStyle/>
          <a:p>
            <a:pPr eaLnBrk="1" hangingPunct="1">
              <a:defRPr/>
            </a:pPr>
            <a:r>
              <a:rPr lang="en-US" altLang="en-US" sz="3527" dirty="0"/>
              <a:t>Managing IT Resources: ITWS 4310</a:t>
            </a:r>
            <a:br>
              <a:rPr lang="en-US" altLang="en-US" sz="3527" dirty="0"/>
            </a:br>
            <a:r>
              <a:rPr lang="en-US" altLang="en-US" sz="3527" dirty="0"/>
              <a:t>Textbook and </a:t>
            </a:r>
            <a:r>
              <a:rPr lang="en-US" altLang="en-US" sz="3527" dirty="0" err="1"/>
              <a:t>Coursepack</a:t>
            </a:r>
            <a:endParaRPr lang="en-US" altLang="en-US" sz="3527" dirty="0"/>
          </a:p>
        </p:txBody>
      </p:sp>
      <p:sp>
        <p:nvSpPr>
          <p:cNvPr id="21507" name="Rectangle 3">
            <a:extLst>
              <a:ext uri="{FF2B5EF4-FFF2-40B4-BE49-F238E27FC236}">
                <a16:creationId xmlns:a16="http://schemas.microsoft.com/office/drawing/2014/main" id="{DC9070C3-DCF8-43D5-B4B4-7ADCD2777172}"/>
              </a:ext>
            </a:extLst>
          </p:cNvPr>
          <p:cNvSpPr>
            <a:spLocks noGrp="1" noChangeArrowheads="1"/>
          </p:cNvSpPr>
          <p:nvPr>
            <p:ph idx="1"/>
          </p:nvPr>
        </p:nvSpPr>
        <p:spPr>
          <a:xfrm>
            <a:off x="336550" y="1493838"/>
            <a:ext cx="9239250" cy="5124450"/>
          </a:xfrm>
        </p:spPr>
        <p:txBody>
          <a:bodyPr/>
          <a:lstStyle/>
          <a:p>
            <a:pPr>
              <a:defRPr/>
            </a:pPr>
            <a:r>
              <a:rPr lang="en-US" dirty="0"/>
              <a:t>John </a:t>
            </a:r>
            <a:r>
              <a:rPr lang="en-US" dirty="0" err="1"/>
              <a:t>Gallaugher</a:t>
            </a:r>
            <a:r>
              <a:rPr lang="en-US" dirty="0"/>
              <a:t>.  Information Systems: A Manager's Guide to Harnessing Technology, v. 7.0, Flat World Knowledge.  E-ISBN: 978-1-4533-9404-5.  Textbook is available in both electronic and print versions at: </a:t>
            </a:r>
            <a:r>
              <a:rPr lang="en-US" dirty="0">
                <a:hlinkClick r:id="rId3"/>
              </a:rPr>
              <a:t>https://students.flatworldknowledge.com/course/2586758</a:t>
            </a:r>
            <a:r>
              <a:rPr lang="en-US" dirty="0"/>
              <a:t> . </a:t>
            </a:r>
          </a:p>
          <a:p>
            <a:pPr>
              <a:defRPr/>
            </a:pPr>
            <a:r>
              <a:rPr lang="en-US" dirty="0"/>
              <a:t>The articles and business cases required for the course are available from Harvard Business School Press via credit card purchase a: to be provided </a:t>
            </a:r>
          </a:p>
          <a:p>
            <a:pPr>
              <a:defRPr/>
            </a:pPr>
            <a:r>
              <a:rPr lang="en-US" altLang="en-US" sz="2646" dirty="0"/>
              <a:t>Other supplemental materials will be from the web or available via LMS</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a:bodyPr>
          <a:lstStyle/>
          <a:p>
            <a:r>
              <a:rPr lang="en-US" sz="2205" dirty="0"/>
              <a:t>Define operational effectiveness and understand the limitations of technology-based competition leveraging this principle.</a:t>
            </a:r>
          </a:p>
          <a:p>
            <a:r>
              <a:rPr lang="en-US" sz="2205" dirty="0"/>
              <a:t>Define strategic positioning and the importance of grounding competitive advantage in this concept.</a:t>
            </a:r>
          </a:p>
          <a:p>
            <a:r>
              <a:rPr lang="en-US" sz="2205" dirty="0"/>
              <a:t>Understand the resource-based view of competitive advantage.</a:t>
            </a:r>
          </a:p>
          <a:p>
            <a:r>
              <a:rPr lang="en-US" sz="2205" dirty="0"/>
              <a:t>List the four characteristics of a resource that might possibly yield sustainable competitive advantage.</a:t>
            </a:r>
          </a:p>
          <a:p>
            <a:endParaRPr lang="en-US" sz="2205" dirty="0"/>
          </a:p>
        </p:txBody>
      </p:sp>
    </p:spTree>
    <p:extLst>
      <p:ext uri="{BB962C8B-B14F-4D97-AF65-F5344CB8AC3E}">
        <p14:creationId xmlns:p14="http://schemas.microsoft.com/office/powerpoint/2010/main" val="2292144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Dangers of Relying on Technology</a:t>
            </a:r>
          </a:p>
        </p:txBody>
      </p:sp>
      <p:sp>
        <p:nvSpPr>
          <p:cNvPr id="3" name="Content Placeholder 2"/>
          <p:cNvSpPr>
            <a:spLocks noGrp="1"/>
          </p:cNvSpPr>
          <p:nvPr>
            <p:ph idx="1"/>
          </p:nvPr>
        </p:nvSpPr>
        <p:spPr>
          <a:xfrm>
            <a:off x="504508" y="1589568"/>
            <a:ext cx="4811958" cy="5742281"/>
          </a:xfrm>
        </p:spPr>
        <p:txBody>
          <a:bodyPr>
            <a:normAutofit fontScale="85000" lnSpcReduction="10000"/>
          </a:bodyPr>
          <a:lstStyle/>
          <a:p>
            <a:r>
              <a:rPr lang="en-US" altLang="en-US" dirty="0"/>
              <a:t>Michael Porter’s concepts are useful for firms attempting to achieve comparative advantage:</a:t>
            </a:r>
          </a:p>
          <a:p>
            <a:pPr lvl="1"/>
            <a:r>
              <a:rPr lang="en-US" altLang="en-US" b="1" dirty="0">
                <a:solidFill>
                  <a:schemeClr val="accent6">
                    <a:lumMod val="75000"/>
                  </a:schemeClr>
                </a:solidFill>
              </a:rPr>
              <a:t>Value chain</a:t>
            </a:r>
          </a:p>
          <a:p>
            <a:pPr lvl="1"/>
            <a:r>
              <a:rPr lang="en-US" altLang="en-US" b="1" dirty="0">
                <a:solidFill>
                  <a:schemeClr val="accent6">
                    <a:lumMod val="75000"/>
                  </a:schemeClr>
                </a:solidFill>
              </a:rPr>
              <a:t>Five forces</a:t>
            </a:r>
          </a:p>
          <a:p>
            <a:r>
              <a:rPr lang="en-US" altLang="en-US" dirty="0"/>
              <a:t>Porter states that firms defining themselves according to operational effectiveness suffer aggressive, margin-eroding competition.</a:t>
            </a:r>
          </a:p>
          <a:p>
            <a:pPr lvl="1"/>
            <a:r>
              <a:rPr lang="en-US" altLang="en-US" b="1" dirty="0">
                <a:solidFill>
                  <a:schemeClr val="accent6">
                    <a:lumMod val="75000"/>
                  </a:schemeClr>
                </a:solidFill>
              </a:rPr>
              <a:t>Operational effectiveness</a:t>
            </a:r>
            <a:r>
              <a:rPr lang="en-US" altLang="en-US" dirty="0"/>
              <a:t>: Performing the same tasks better than rivals.</a:t>
            </a:r>
          </a:p>
          <a:p>
            <a:pPr lvl="1"/>
            <a:r>
              <a:rPr lang="en-US" altLang="en-US" dirty="0"/>
              <a:t>The danger lies in similarity and failure to innovate. When offerings are roughly the same, they are more </a:t>
            </a:r>
            <a:r>
              <a:rPr lang="en-US" altLang="en-US" b="1" dirty="0">
                <a:solidFill>
                  <a:schemeClr val="accent6">
                    <a:lumMod val="75000"/>
                  </a:schemeClr>
                </a:solidFill>
              </a:rPr>
              <a:t>commodity</a:t>
            </a:r>
            <a:r>
              <a:rPr lang="en-US" altLang="en-US" dirty="0">
                <a:solidFill>
                  <a:srgbClr val="17375E"/>
                </a:solidFill>
              </a:rPr>
              <a:t>.</a:t>
            </a:r>
            <a:endParaRPr lang="en-US" altLang="en-US" dirty="0">
              <a:solidFill>
                <a:schemeClr val="accent6">
                  <a:lumMod val="75000"/>
                </a:schemeClr>
              </a:solidFill>
            </a:endParaRPr>
          </a:p>
          <a:p>
            <a:endParaRPr lang="en-US" dirty="0"/>
          </a:p>
        </p:txBody>
      </p:sp>
      <p:pic>
        <p:nvPicPr>
          <p:cNvPr id="1026" name="Picture 2" descr="File:Michael Port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440"/>
          <a:stretch/>
        </p:blipFill>
        <p:spPr bwMode="auto">
          <a:xfrm>
            <a:off x="5929085" y="1879529"/>
            <a:ext cx="3515619" cy="505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064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Dangers of Relying on Technology</a:t>
            </a:r>
          </a:p>
        </p:txBody>
      </p:sp>
      <p:sp>
        <p:nvSpPr>
          <p:cNvPr id="3" name="Content Placeholder 2"/>
          <p:cNvSpPr>
            <a:spLocks noGrp="1"/>
          </p:cNvSpPr>
          <p:nvPr>
            <p:ph idx="1"/>
          </p:nvPr>
        </p:nvSpPr>
        <p:spPr>
          <a:xfrm>
            <a:off x="504508" y="1589568"/>
            <a:ext cx="5046687" cy="4878153"/>
          </a:xfrm>
        </p:spPr>
        <p:txBody>
          <a:bodyPr>
            <a:normAutofit fontScale="92500" lnSpcReduction="10000"/>
          </a:bodyPr>
          <a:lstStyle/>
          <a:p>
            <a:r>
              <a:rPr lang="en-US" altLang="en-US" b="1" dirty="0">
                <a:solidFill>
                  <a:schemeClr val="accent6">
                    <a:lumMod val="75000"/>
                  </a:schemeClr>
                </a:solidFill>
              </a:rPr>
              <a:t>Fast follower problem</a:t>
            </a:r>
            <a:r>
              <a:rPr lang="en-US" altLang="en-US" dirty="0"/>
              <a:t> exists when competitors:</a:t>
            </a:r>
          </a:p>
          <a:p>
            <a:pPr lvl="1"/>
            <a:r>
              <a:rPr lang="en-US" altLang="en-US" dirty="0"/>
              <a:t>Watch a pioneer’s efforts.</a:t>
            </a:r>
          </a:p>
          <a:p>
            <a:pPr lvl="1"/>
            <a:r>
              <a:rPr lang="en-US" altLang="en-US" dirty="0"/>
              <a:t>Learn from their successes and missteps.</a:t>
            </a:r>
          </a:p>
          <a:p>
            <a:pPr lvl="1"/>
            <a:r>
              <a:rPr lang="en-US" altLang="en-US" dirty="0"/>
              <a:t>Enter the market quickly with a comparable or superior product at a lower cost before the first mover can dominate.</a:t>
            </a:r>
          </a:p>
          <a:p>
            <a:pPr lvl="1"/>
            <a:r>
              <a:rPr lang="en-US" altLang="en-US" dirty="0"/>
              <a:t>Because technology can be matched quickly, firms that pioneer in technology are especially susceptible to this problem.</a:t>
            </a:r>
          </a:p>
          <a:p>
            <a:endParaRPr lang="en-US" alt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8287" y="2660438"/>
            <a:ext cx="4087057" cy="2736413"/>
          </a:xfrm>
          <a:prstGeom prst="rect">
            <a:avLst/>
          </a:prstGeom>
        </p:spPr>
      </p:pic>
    </p:spTree>
    <p:extLst>
      <p:ext uri="{BB962C8B-B14F-4D97-AF65-F5344CB8AC3E}">
        <p14:creationId xmlns:p14="http://schemas.microsoft.com/office/powerpoint/2010/main" val="16318239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6037"/>
            <a:ext cx="8866187" cy="1473200"/>
          </a:xfrm>
        </p:spPr>
        <p:txBody>
          <a:bodyPr/>
          <a:lstStyle/>
          <a:p>
            <a:r>
              <a:rPr lang="en-US" sz="4800" dirty="0"/>
              <a:t>Technology and Strategic Positioning</a:t>
            </a:r>
          </a:p>
        </p:txBody>
      </p:sp>
      <p:sp>
        <p:nvSpPr>
          <p:cNvPr id="4" name="Content Placeholder 3"/>
          <p:cNvSpPr>
            <a:spLocks noGrp="1"/>
          </p:cNvSpPr>
          <p:nvPr>
            <p:ph idx="1"/>
          </p:nvPr>
        </p:nvSpPr>
        <p:spPr>
          <a:xfrm>
            <a:off x="504507" y="1417637"/>
            <a:ext cx="9071610" cy="5970106"/>
          </a:xfrm>
        </p:spPr>
        <p:txBody>
          <a:bodyPr>
            <a:noAutofit/>
          </a:bodyPr>
          <a:lstStyle/>
          <a:p>
            <a:r>
              <a:rPr lang="en-US" altLang="en-US" sz="2400" b="1" dirty="0">
                <a:solidFill>
                  <a:schemeClr val="accent6">
                    <a:lumMod val="75000"/>
                  </a:schemeClr>
                </a:solidFill>
              </a:rPr>
              <a:t>Strategic positioning:</a:t>
            </a:r>
            <a:r>
              <a:rPr lang="en-US" altLang="en-US" sz="2400" dirty="0"/>
              <a:t> Performing different activities than rivals, or the same activities in a different way.</a:t>
            </a:r>
          </a:p>
          <a:p>
            <a:pPr lvl="1"/>
            <a:r>
              <a:rPr lang="en-US" altLang="en-US" sz="2000" dirty="0"/>
              <a:t>Technology should create and enable novel business approaches that are defensibly different and can be difficult for others to copy.</a:t>
            </a:r>
          </a:p>
          <a:p>
            <a:r>
              <a:rPr lang="en-US" altLang="en-US" sz="2400" dirty="0"/>
              <a:t>E.g., The </a:t>
            </a:r>
            <a:r>
              <a:rPr lang="en-US" altLang="en-US" sz="2400" dirty="0" err="1"/>
              <a:t>FreshDirect</a:t>
            </a:r>
            <a:r>
              <a:rPr lang="en-US" altLang="en-US" sz="2400" dirty="0"/>
              <a:t> model:</a:t>
            </a:r>
          </a:p>
          <a:p>
            <a:pPr lvl="1"/>
            <a:r>
              <a:rPr lang="en-US" altLang="en-US" sz="2000" dirty="0"/>
              <a:t>Provides innovations such as:</a:t>
            </a:r>
          </a:p>
          <a:p>
            <a:pPr lvl="2"/>
            <a:r>
              <a:rPr lang="en-US" altLang="en-US" sz="2000" dirty="0"/>
              <a:t>Worker shifts are highly efficient.</a:t>
            </a:r>
          </a:p>
          <a:p>
            <a:pPr lvl="2"/>
            <a:r>
              <a:rPr lang="en-US" altLang="en-US" sz="2000" dirty="0"/>
              <a:t>Firm buys and prepares its own goods.</a:t>
            </a:r>
          </a:p>
          <a:p>
            <a:pPr lvl="2"/>
            <a:r>
              <a:rPr lang="en-US" altLang="en-US" sz="2000" dirty="0"/>
              <a:t>Higher inventory turns (number of times inventory is sold or used during a given period).</a:t>
            </a:r>
          </a:p>
          <a:p>
            <a:pPr lvl="2"/>
            <a:r>
              <a:rPr lang="en-US" altLang="en-US" sz="2000" dirty="0"/>
              <a:t>Use of artificial intelligence and climate-controlled rooms.</a:t>
            </a:r>
          </a:p>
          <a:p>
            <a:pPr lvl="1"/>
            <a:r>
              <a:rPr lang="en-US" altLang="en-US" sz="2000" dirty="0"/>
              <a:t>In exchange, they receive more favorable supplier terms with stores:</a:t>
            </a:r>
          </a:p>
          <a:p>
            <a:pPr lvl="2"/>
            <a:r>
              <a:rPr lang="en-US" altLang="en-US" sz="2000" dirty="0"/>
              <a:t>Sharing data to improve supplier sales and operations</a:t>
            </a:r>
          </a:p>
          <a:p>
            <a:pPr lvl="2"/>
            <a:r>
              <a:rPr lang="en-US" altLang="en-US" sz="2000" dirty="0"/>
              <a:t>Paying in days rather than in weeks</a:t>
            </a:r>
          </a:p>
          <a:p>
            <a:endParaRPr lang="en-US" sz="2400" b="1" dirty="0"/>
          </a:p>
        </p:txBody>
      </p:sp>
      <p:pic>
        <p:nvPicPr>
          <p:cNvPr id="2050" name="Picture 2" descr="http://technical.ly/philly/wp-content/uploads/sites/2/2012/11/freshdirec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962" y="3246437"/>
            <a:ext cx="3496350" cy="95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79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Resource-Based View of Competitive Advantage</a:t>
            </a:r>
          </a:p>
        </p:txBody>
      </p:sp>
      <p:sp>
        <p:nvSpPr>
          <p:cNvPr id="3" name="Content Placeholder 2"/>
          <p:cNvSpPr>
            <a:spLocks noGrp="1"/>
          </p:cNvSpPr>
          <p:nvPr>
            <p:ph idx="1"/>
          </p:nvPr>
        </p:nvSpPr>
        <p:spPr/>
        <p:txBody>
          <a:bodyPr/>
          <a:lstStyle/>
          <a:p>
            <a:r>
              <a:rPr lang="en-US" altLang="en-US" dirty="0"/>
              <a:t>To maintain sustainable competitive advantage, a firm must control a set of exploitable resources that has four critical characteristics:</a:t>
            </a:r>
          </a:p>
          <a:p>
            <a:pPr lvl="1"/>
            <a:r>
              <a:rPr lang="en-US" altLang="en-US" dirty="0"/>
              <a:t>Valuable</a:t>
            </a:r>
          </a:p>
          <a:p>
            <a:pPr lvl="1"/>
            <a:r>
              <a:rPr lang="en-US" altLang="en-US" dirty="0"/>
              <a:t>Rare</a:t>
            </a:r>
          </a:p>
          <a:p>
            <a:pPr lvl="1"/>
            <a:r>
              <a:rPr lang="en-US" altLang="en-US" dirty="0"/>
              <a:t>Imperfectly imitable</a:t>
            </a:r>
          </a:p>
          <a:p>
            <a:pPr lvl="1"/>
            <a:r>
              <a:rPr lang="en-US" altLang="en-US" dirty="0" err="1"/>
              <a:t>Nonsubstitutable</a:t>
            </a:r>
            <a:endParaRPr lang="en-US" altLang="en-US" dirty="0"/>
          </a:p>
          <a:p>
            <a:r>
              <a:rPr lang="en-US" altLang="en-US" dirty="0"/>
              <a:t>Resource-based thinking helps to avoid entering markets simply because growth is spotted.</a:t>
            </a:r>
          </a:p>
          <a:p>
            <a:endParaRPr lang="en-US" altLang="en-US" dirty="0"/>
          </a:p>
          <a:p>
            <a:endParaRPr lang="en-US" altLang="en-US" dirty="0"/>
          </a:p>
          <a:p>
            <a:endParaRPr lang="en-US" dirty="0"/>
          </a:p>
        </p:txBody>
      </p:sp>
    </p:spTree>
    <p:extLst>
      <p:ext uri="{BB962C8B-B14F-4D97-AF65-F5344CB8AC3E}">
        <p14:creationId xmlns:p14="http://schemas.microsoft.com/office/powerpoint/2010/main" val="2299677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512763"/>
            <a:ext cx="8866187" cy="1473200"/>
          </a:xfrm>
        </p:spPr>
        <p:txBody>
          <a:bodyPr/>
          <a:lstStyle/>
          <a:p>
            <a:r>
              <a:rPr lang="en-US" altLang="en-US" dirty="0"/>
              <a:t>Learning Objectives</a:t>
            </a:r>
            <a:endParaRPr lang="en-US" dirty="0"/>
          </a:p>
        </p:txBody>
      </p:sp>
      <p:sp>
        <p:nvSpPr>
          <p:cNvPr id="3" name="Content Placeholder 2"/>
          <p:cNvSpPr>
            <a:spLocks noGrp="1"/>
          </p:cNvSpPr>
          <p:nvPr>
            <p:ph idx="1"/>
          </p:nvPr>
        </p:nvSpPr>
        <p:spPr>
          <a:xfrm>
            <a:off x="604838" y="1354137"/>
            <a:ext cx="8866187" cy="4787900"/>
          </a:xfrm>
        </p:spPr>
        <p:txBody>
          <a:bodyPr/>
          <a:lstStyle/>
          <a:p>
            <a:r>
              <a:rPr lang="en-US" altLang="en-US" sz="2000" dirty="0"/>
              <a:t>Understand that technology is often critical to enabling competitive advantage, and provide examples of firms that have used technology to organize for sustained competitive advantage.</a:t>
            </a:r>
          </a:p>
          <a:p>
            <a:r>
              <a:rPr lang="en-US" altLang="en-US" sz="2000" dirty="0"/>
              <a:t>Understand the value chain concept and be able to examine and compare how various firms organize to bring products and services to market.</a:t>
            </a:r>
          </a:p>
          <a:p>
            <a:r>
              <a:rPr lang="en-US" altLang="en-US" sz="2000" dirty="0"/>
              <a:t>Recognize the role technology can play in crafting an imitation-resistant value chain, as well as when technology choice may render potentially strategic assets less effective.</a:t>
            </a:r>
          </a:p>
          <a:p>
            <a:r>
              <a:rPr lang="en-US" altLang="en-US" sz="2000" dirty="0"/>
              <a:t>Define the following concepts: brand, scale, data and switching cost assets, differentiation, network effects, and distribution channels.</a:t>
            </a:r>
          </a:p>
          <a:p>
            <a:r>
              <a:rPr lang="en-US" altLang="en-US" sz="2000" dirty="0"/>
              <a:t>Understand and provide examples of how technology can be used to create or strengthen the resources mentioned above.</a:t>
            </a:r>
          </a:p>
          <a:p>
            <a:endParaRPr lang="en-US" sz="2400" dirty="0"/>
          </a:p>
        </p:txBody>
      </p:sp>
    </p:spTree>
    <p:extLst>
      <p:ext uri="{BB962C8B-B14F-4D97-AF65-F5344CB8AC3E}">
        <p14:creationId xmlns:p14="http://schemas.microsoft.com/office/powerpoint/2010/main" val="169713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84163"/>
            <a:ext cx="8866187" cy="1473200"/>
          </a:xfrm>
        </p:spPr>
        <p:txBody>
          <a:bodyPr/>
          <a:lstStyle/>
          <a:p>
            <a:r>
              <a:rPr lang="en-US" altLang="en-US" dirty="0"/>
              <a:t>Powerful Resources</a:t>
            </a:r>
            <a:endParaRPr lang="en-US" dirty="0"/>
          </a:p>
        </p:txBody>
      </p:sp>
      <p:sp>
        <p:nvSpPr>
          <p:cNvPr id="3" name="Content Placeholder 2"/>
          <p:cNvSpPr>
            <a:spLocks noGrp="1"/>
          </p:cNvSpPr>
          <p:nvPr>
            <p:ph idx="1"/>
          </p:nvPr>
        </p:nvSpPr>
        <p:spPr>
          <a:xfrm>
            <a:off x="504507" y="1589568"/>
            <a:ext cx="4328691" cy="4878153"/>
          </a:xfrm>
        </p:spPr>
        <p:txBody>
          <a:bodyPr>
            <a:normAutofit fontScale="85000" lnSpcReduction="20000"/>
          </a:bodyPr>
          <a:lstStyle/>
          <a:p>
            <a:r>
              <a:rPr lang="en-US" altLang="en-US" dirty="0"/>
              <a:t>Being aware of major sources of competitive advantage can help managers:</a:t>
            </a:r>
          </a:p>
          <a:p>
            <a:pPr lvl="1"/>
            <a:r>
              <a:rPr lang="en-US" altLang="en-US" dirty="0"/>
              <a:t>Recognize an organization’s opportunities and vulnerabilities.</a:t>
            </a:r>
          </a:p>
          <a:p>
            <a:pPr lvl="1"/>
            <a:r>
              <a:rPr lang="en-US" altLang="en-US" dirty="0"/>
              <a:t>Brainstorm winning strategies.</a:t>
            </a:r>
          </a:p>
          <a:p>
            <a:r>
              <a:rPr lang="en-US" altLang="en-US" dirty="0"/>
              <a:t>Firms with an effective strategic position can create assets that reinforce one another.</a:t>
            </a:r>
          </a:p>
          <a:p>
            <a:pPr lvl="1"/>
            <a:r>
              <a:rPr lang="en-US" altLang="en-US" dirty="0"/>
              <a:t>Creates advantages that are difficult for rivals to successfully challenge.</a:t>
            </a:r>
          </a:p>
          <a:p>
            <a:endParaRPr lang="en-US" alt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3198" y="2509434"/>
            <a:ext cx="5022735" cy="3386422"/>
          </a:xfrm>
          <a:prstGeom prst="rect">
            <a:avLst/>
          </a:prstGeom>
        </p:spPr>
      </p:pic>
    </p:spTree>
    <p:extLst>
      <p:ext uri="{BB962C8B-B14F-4D97-AF65-F5344CB8AC3E}">
        <p14:creationId xmlns:p14="http://schemas.microsoft.com/office/powerpoint/2010/main" val="3058536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207963"/>
            <a:ext cx="8866187" cy="1473200"/>
          </a:xfrm>
        </p:spPr>
        <p:txBody>
          <a:bodyPr/>
          <a:lstStyle/>
          <a:p>
            <a:r>
              <a:rPr lang="en-US" altLang="en-US" sz="4400" dirty="0">
                <a:solidFill>
                  <a:srgbClr val="2C7C9F"/>
                </a:solidFill>
              </a:rPr>
              <a:t>Imitation-Resistant Value Chains</a:t>
            </a:r>
            <a:endParaRPr lang="en-US" sz="4400" dirty="0">
              <a:solidFill>
                <a:srgbClr val="2C7C9F"/>
              </a:solidFill>
            </a:endParaRPr>
          </a:p>
        </p:txBody>
      </p:sp>
      <p:sp>
        <p:nvSpPr>
          <p:cNvPr id="4" name="Text Placeholder 3"/>
          <p:cNvSpPr>
            <a:spLocks noGrp="1"/>
          </p:cNvSpPr>
          <p:nvPr>
            <p:ph type="body" sz="quarter" idx="11"/>
          </p:nvPr>
        </p:nvSpPr>
        <p:spPr/>
        <p:txBody>
          <a:bodyPr/>
          <a:lstStyle/>
          <a:p>
            <a:r>
              <a:rPr lang="en-US" altLang="en-US" b="1" dirty="0">
                <a:solidFill>
                  <a:schemeClr val="accent6">
                    <a:lumMod val="75000"/>
                  </a:schemeClr>
                </a:solidFill>
              </a:rPr>
              <a:t>Value chain:</a:t>
            </a:r>
            <a:r>
              <a:rPr lang="en-US" altLang="en-US" dirty="0"/>
              <a:t> Set of activities through which a product or service is created and delivered to customers.</a:t>
            </a:r>
          </a:p>
          <a:p>
            <a:r>
              <a:rPr lang="en-US" altLang="en-US" dirty="0"/>
              <a:t>For example, elements in </a:t>
            </a:r>
            <a:r>
              <a:rPr lang="en-US" altLang="en-US" dirty="0" err="1"/>
              <a:t>FreshDirect’s</a:t>
            </a:r>
            <a:r>
              <a:rPr lang="en-US" altLang="en-US" dirty="0"/>
              <a:t> value chain work together to create and reinforce competitive advantages that others cannot easily copy.</a:t>
            </a:r>
          </a:p>
          <a:p>
            <a:endParaRPr lang="en-US" dirty="0"/>
          </a:p>
        </p:txBody>
      </p:sp>
      <p:sp>
        <p:nvSpPr>
          <p:cNvPr id="5" name="Text Placeholder 4"/>
          <p:cNvSpPr>
            <a:spLocks noGrp="1"/>
          </p:cNvSpPr>
          <p:nvPr>
            <p:ph type="body" sz="quarter" idx="12"/>
          </p:nvPr>
        </p:nvSpPr>
        <p:spPr/>
        <p:txBody>
          <a:bodyPr/>
          <a:lstStyle/>
          <a:p>
            <a:r>
              <a:rPr lang="en-US" altLang="en-US" dirty="0"/>
              <a:t>A Way of doing business that competitors struggle to replicate and that involves technology in a key enabling role</a:t>
            </a:r>
          </a:p>
          <a:p>
            <a:endParaRPr lang="en-US" dirty="0"/>
          </a:p>
        </p:txBody>
      </p:sp>
    </p:spTree>
    <p:extLst>
      <p:ext uri="{BB962C8B-B14F-4D97-AF65-F5344CB8AC3E}">
        <p14:creationId xmlns:p14="http://schemas.microsoft.com/office/powerpoint/2010/main" val="1288390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Chain</a:t>
            </a:r>
          </a:p>
        </p:txBody>
      </p:sp>
      <p:graphicFrame>
        <p:nvGraphicFramePr>
          <p:cNvPr id="4" name="Content Placeholder 3"/>
          <p:cNvGraphicFramePr>
            <a:graphicFrameLocks noGrp="1"/>
          </p:cNvGraphicFramePr>
          <p:nvPr>
            <p:ph idx="1"/>
            <p:extLst/>
          </p:nvPr>
        </p:nvGraphicFramePr>
        <p:xfrm>
          <a:off x="504507" y="1850221"/>
          <a:ext cx="9071610" cy="3789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746141" y="4887901"/>
            <a:ext cx="8829977" cy="1788951"/>
          </a:xfrm>
          <a:prstGeom prst="rect">
            <a:avLst/>
          </a:prstGeom>
          <a:noFill/>
        </p:spPr>
        <p:txBody>
          <a:bodyPr wrap="square" rtlCol="0">
            <a:spAutoFit/>
          </a:bodyPr>
          <a:lstStyle/>
          <a:p>
            <a:r>
              <a:rPr lang="en-US" sz="2205" dirty="0"/>
              <a:t>Assisted by the secondary elements of:</a:t>
            </a:r>
          </a:p>
          <a:p>
            <a:pPr marL="377979" indent="-377979">
              <a:buFont typeface="Arial" panose="020B0604020202020204" pitchFamily="34" charset="0"/>
              <a:buChar char="•"/>
            </a:pPr>
            <a:r>
              <a:rPr lang="en-US" sz="2205" dirty="0"/>
              <a:t>Infrastructure</a:t>
            </a:r>
          </a:p>
          <a:p>
            <a:pPr marL="377979" indent="-377979">
              <a:buFont typeface="Arial" panose="020B0604020202020204" pitchFamily="34" charset="0"/>
              <a:buChar char="•"/>
            </a:pPr>
            <a:r>
              <a:rPr lang="en-US" sz="2205" dirty="0"/>
              <a:t>Human Resources</a:t>
            </a:r>
          </a:p>
          <a:p>
            <a:pPr marL="377979" indent="-377979">
              <a:buFont typeface="Arial" panose="020B0604020202020204" pitchFamily="34" charset="0"/>
              <a:buChar char="•"/>
            </a:pPr>
            <a:r>
              <a:rPr lang="en-US" sz="2205" dirty="0"/>
              <a:t>Technology</a:t>
            </a:r>
          </a:p>
          <a:p>
            <a:pPr marL="377979" indent="-377979">
              <a:buFont typeface="Arial" panose="020B0604020202020204" pitchFamily="34" charset="0"/>
              <a:buChar char="•"/>
            </a:pPr>
            <a:r>
              <a:rPr lang="en-US" sz="2205" dirty="0"/>
              <a:t>Procurement</a:t>
            </a:r>
          </a:p>
        </p:txBody>
      </p:sp>
    </p:spTree>
    <p:extLst>
      <p:ext uri="{BB962C8B-B14F-4D97-AF65-F5344CB8AC3E}">
        <p14:creationId xmlns:p14="http://schemas.microsoft.com/office/powerpoint/2010/main" val="1458412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Porter Value Chain</a:t>
            </a:r>
          </a:p>
        </p:txBody>
      </p:sp>
      <p:pic>
        <p:nvPicPr>
          <p:cNvPr id="5" name="Picture 4"/>
          <p:cNvPicPr>
            <a:picLocks noChangeAspect="1"/>
          </p:cNvPicPr>
          <p:nvPr/>
        </p:nvPicPr>
        <p:blipFill>
          <a:blip r:embed="rId2"/>
          <a:stretch>
            <a:fillRect/>
          </a:stretch>
        </p:blipFill>
        <p:spPr>
          <a:xfrm>
            <a:off x="924489" y="1679927"/>
            <a:ext cx="7938419" cy="5607083"/>
          </a:xfrm>
          <a:prstGeom prst="rect">
            <a:avLst/>
          </a:prstGeom>
        </p:spPr>
      </p:pic>
    </p:spTree>
    <p:extLst>
      <p:ext uri="{BB962C8B-B14F-4D97-AF65-F5344CB8AC3E}">
        <p14:creationId xmlns:p14="http://schemas.microsoft.com/office/powerpoint/2010/main" val="3408450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CF6E7C5-6185-5242-9E64-116DF14BD47C}"/>
              </a:ext>
            </a:extLst>
          </p:cNvPr>
          <p:cNvSpPr>
            <a:spLocks noGrp="1"/>
          </p:cNvSpPr>
          <p:nvPr>
            <p:ph type="title"/>
          </p:nvPr>
        </p:nvSpPr>
        <p:spPr>
          <a:xfrm>
            <a:off x="1001712" y="46037"/>
            <a:ext cx="8062912" cy="1258887"/>
          </a:xfrm>
        </p:spPr>
        <p:txBody>
          <a:bodyPr/>
          <a:lstStyle/>
          <a:p>
            <a:pPr eaLnBrk="1" hangingPunct="1">
              <a:defRPr/>
            </a:pPr>
            <a:r>
              <a:rPr lang="en-US" altLang="en-US" sz="3527" dirty="0"/>
              <a:t>MITR Syllabus Outline:</a:t>
            </a:r>
            <a:br>
              <a:rPr lang="en-US" altLang="en-US" sz="3527" dirty="0"/>
            </a:br>
            <a:r>
              <a:rPr lang="en-US" altLang="en-US" sz="3527" dirty="0"/>
              <a:t>Communication</a:t>
            </a:r>
          </a:p>
        </p:txBody>
      </p:sp>
      <p:sp>
        <p:nvSpPr>
          <p:cNvPr id="32772" name="Rectangle 4">
            <a:extLst>
              <a:ext uri="{FF2B5EF4-FFF2-40B4-BE49-F238E27FC236}">
                <a16:creationId xmlns:a16="http://schemas.microsoft.com/office/drawing/2014/main" id="{35F75F3F-6FAF-1C4C-8677-00AEA1A2FFF4}"/>
              </a:ext>
            </a:extLst>
          </p:cNvPr>
          <p:cNvSpPr>
            <a:spLocks noChangeArrowheads="1"/>
          </p:cNvSpPr>
          <p:nvPr/>
        </p:nvSpPr>
        <p:spPr bwMode="auto">
          <a:xfrm>
            <a:off x="696912" y="1646237"/>
            <a:ext cx="8734425" cy="348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914400" algn="l"/>
              </a:tabLst>
              <a:defRPr sz="3200">
                <a:solidFill>
                  <a:schemeClr val="tx1"/>
                </a:solidFill>
                <a:latin typeface="Calibri" pitchFamily="34" charset="0"/>
              </a:defRPr>
            </a:lvl1pPr>
            <a:lvl2pPr marL="742950" indent="-285750">
              <a:spcBef>
                <a:spcPct val="20000"/>
              </a:spcBef>
              <a:buFont typeface="Arial" charset="0"/>
              <a:buChar char="–"/>
              <a:tabLst>
                <a:tab pos="914400" algn="l"/>
              </a:tabLst>
              <a:defRPr sz="2800">
                <a:solidFill>
                  <a:schemeClr val="tx1"/>
                </a:solidFill>
                <a:latin typeface="Calibri" pitchFamily="34" charset="0"/>
              </a:defRPr>
            </a:lvl2pPr>
            <a:lvl3pPr marL="1143000" indent="-228600">
              <a:spcBef>
                <a:spcPct val="20000"/>
              </a:spcBef>
              <a:buFont typeface="Arial" charset="0"/>
              <a:buChar char="•"/>
              <a:tabLst>
                <a:tab pos="914400" algn="l"/>
              </a:tabLst>
              <a:defRPr sz="2400">
                <a:solidFill>
                  <a:schemeClr val="tx1"/>
                </a:solidFill>
                <a:latin typeface="Calibri" pitchFamily="34" charset="0"/>
              </a:defRPr>
            </a:lvl3pPr>
            <a:lvl4pPr marL="1600200" indent="-228600">
              <a:spcBef>
                <a:spcPct val="20000"/>
              </a:spcBef>
              <a:buFont typeface="Arial" charset="0"/>
              <a:buChar char="–"/>
              <a:tabLst>
                <a:tab pos="914400" algn="l"/>
              </a:tabLst>
              <a:defRPr sz="2000">
                <a:solidFill>
                  <a:schemeClr val="tx1"/>
                </a:solidFill>
                <a:latin typeface="Calibri" pitchFamily="34" charset="0"/>
              </a:defRPr>
            </a:lvl4pPr>
            <a:lvl5pPr marL="2057400" indent="-228600">
              <a:spcBef>
                <a:spcPct val="20000"/>
              </a:spcBef>
              <a:buFont typeface="Arial" charset="0"/>
              <a:buChar char="»"/>
              <a:tabLst>
                <a:tab pos="914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9pPr>
          </a:lstStyle>
          <a:p>
            <a:pPr>
              <a:spcBef>
                <a:spcPts val="661"/>
              </a:spcBef>
              <a:buNone/>
              <a:defRPr/>
            </a:pPr>
            <a:r>
              <a:rPr lang="en-US" altLang="en-US" sz="2205" dirty="0">
                <a:latin typeface="+mn-lt"/>
              </a:rPr>
              <a:t>In addition to classroom participation, this course will use Slack to foster continued participation and collaboration outside of the classroom.  Each student must create an account and be part of the group discussion channels at a minimum (to be sure they are not missing any announcements, etc. that may be posted through these channels).  While further, active use of the channels is not mandatory, it is recommended.  Each team will also be provided with a private channel for their use related to their term project.  Again, active use and participation in the private team channel is not mandatory but it is recommended.</a:t>
            </a:r>
          </a:p>
        </p:txBody>
      </p:sp>
    </p:spTree>
    <p:extLst>
      <p:ext uri="{BB962C8B-B14F-4D97-AF65-F5344CB8AC3E}">
        <p14:creationId xmlns:p14="http://schemas.microsoft.com/office/powerpoint/2010/main" val="389851716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04838" y="-563563"/>
            <a:ext cx="8866187" cy="1473200"/>
          </a:xfrm>
        </p:spPr>
        <p:txBody>
          <a:bodyPr/>
          <a:lstStyle/>
          <a:p>
            <a:r>
              <a:rPr lang="en-US" altLang="en-US" sz="4409" dirty="0"/>
              <a:t>Porter Value Chain Diagram</a:t>
            </a:r>
          </a:p>
        </p:txBody>
      </p:sp>
      <p:sp>
        <p:nvSpPr>
          <p:cNvPr id="4" name="Footer Placeholder 3"/>
          <p:cNvSpPr>
            <a:spLocks noGrp="1"/>
          </p:cNvSpPr>
          <p:nvPr>
            <p:ph type="ftr" sz="quarter" idx="11"/>
          </p:nvPr>
        </p:nvSpPr>
        <p:spPr>
          <a:xfrm>
            <a:off x="6552247" y="7073196"/>
            <a:ext cx="3527849" cy="402483"/>
          </a:xfrm>
        </p:spPr>
        <p:txBody>
          <a:bodyPr/>
          <a:lstStyle/>
          <a:p>
            <a:pPr>
              <a:defRPr/>
            </a:pPr>
            <a:r>
              <a:rPr lang="en-US" dirty="0"/>
              <a:t>Copyright 2010 John Wiley &amp; Sons, Inc.</a:t>
            </a:r>
          </a:p>
        </p:txBody>
      </p:sp>
      <p:pic>
        <p:nvPicPr>
          <p:cNvPr id="215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56" y="960437"/>
            <a:ext cx="9746014" cy="6033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7"/>
          <p:cNvSpPr txBox="1">
            <a:spLocks noChangeArrowheads="1"/>
          </p:cNvSpPr>
          <p:nvPr/>
        </p:nvSpPr>
        <p:spPr bwMode="auto">
          <a:xfrm>
            <a:off x="168521" y="7055696"/>
            <a:ext cx="6383726"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323" b="1">
                <a:latin typeface="Times New Roman" pitchFamily="18" charset="0"/>
              </a:rPr>
              <a:t>The firm’s value chain. The arrows illustrate the flow of goods &amp; services (the internal part of the supply chain). (Source: Drawn by E. Turban)</a:t>
            </a:r>
          </a:p>
        </p:txBody>
      </p:sp>
    </p:spTree>
    <p:extLst>
      <p:ext uri="{BB962C8B-B14F-4D97-AF65-F5344CB8AC3E}">
        <p14:creationId xmlns:p14="http://schemas.microsoft.com/office/powerpoint/2010/main" val="818658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11163"/>
            <a:ext cx="8866187" cy="1473200"/>
          </a:xfrm>
        </p:spPr>
        <p:txBody>
          <a:bodyPr/>
          <a:lstStyle/>
          <a:p>
            <a:r>
              <a:rPr lang="en-US" dirty="0"/>
              <a:t>Extended Value Chain</a:t>
            </a:r>
          </a:p>
        </p:txBody>
      </p:sp>
      <p:pic>
        <p:nvPicPr>
          <p:cNvPr id="6" name="Picture 5"/>
          <p:cNvPicPr>
            <a:picLocks noChangeAspect="1"/>
          </p:cNvPicPr>
          <p:nvPr/>
        </p:nvPicPr>
        <p:blipFill>
          <a:blip r:embed="rId2"/>
          <a:stretch>
            <a:fillRect/>
          </a:stretch>
        </p:blipFill>
        <p:spPr>
          <a:xfrm>
            <a:off x="924489" y="1427939"/>
            <a:ext cx="8659686" cy="3241713"/>
          </a:xfrm>
          <a:prstGeom prst="rect">
            <a:avLst/>
          </a:prstGeom>
        </p:spPr>
      </p:pic>
      <p:sp>
        <p:nvSpPr>
          <p:cNvPr id="7" name="Rectangle 6"/>
          <p:cNvSpPr/>
          <p:nvPr/>
        </p:nvSpPr>
        <p:spPr>
          <a:xfrm>
            <a:off x="1428467" y="5039783"/>
            <a:ext cx="7139693" cy="1873205"/>
          </a:xfrm>
          <a:prstGeom prst="rect">
            <a:avLst/>
          </a:prstGeom>
        </p:spPr>
        <p:txBody>
          <a:bodyPr wrap="square">
            <a:spAutoFit/>
          </a:bodyPr>
          <a:lstStyle/>
          <a:p>
            <a:pPr marL="384978" indent="-384978">
              <a:lnSpc>
                <a:spcPct val="125000"/>
              </a:lnSpc>
              <a:buFont typeface="Arial" pitchFamily="34" charset="0"/>
              <a:buChar char="•"/>
            </a:pPr>
            <a:r>
              <a:rPr lang="en-US" sz="3086" dirty="0">
                <a:cs typeface="Arial" pitchFamily="34" charset="0"/>
              </a:rPr>
              <a:t>Includes suppliers and customers</a:t>
            </a:r>
          </a:p>
          <a:p>
            <a:pPr marL="384978" indent="-384978">
              <a:lnSpc>
                <a:spcPct val="125000"/>
              </a:lnSpc>
              <a:buFont typeface="Arial" pitchFamily="34" charset="0"/>
              <a:buChar char="•"/>
            </a:pPr>
            <a:r>
              <a:rPr lang="en-US" sz="3086" dirty="0">
                <a:cs typeface="Arial" pitchFamily="34" charset="0"/>
              </a:rPr>
              <a:t>Strategic opportunities for suppliers</a:t>
            </a:r>
          </a:p>
          <a:p>
            <a:pPr marL="384978" indent="-384978">
              <a:lnSpc>
                <a:spcPct val="125000"/>
              </a:lnSpc>
              <a:buFont typeface="Arial" pitchFamily="34" charset="0"/>
              <a:buChar char="•"/>
            </a:pPr>
            <a:r>
              <a:rPr lang="en-US" sz="3086" dirty="0">
                <a:cs typeface="Arial" pitchFamily="34" charset="0"/>
              </a:rPr>
              <a:t>Strategic opportunities for customers</a:t>
            </a:r>
          </a:p>
        </p:txBody>
      </p:sp>
    </p:spTree>
    <p:extLst>
      <p:ext uri="{BB962C8B-B14F-4D97-AF65-F5344CB8AC3E}">
        <p14:creationId xmlns:p14="http://schemas.microsoft.com/office/powerpoint/2010/main" val="2371710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63512" y="-334963"/>
            <a:ext cx="9982199" cy="1175949"/>
          </a:xfrm>
        </p:spPr>
        <p:txBody>
          <a:bodyPr/>
          <a:lstStyle/>
          <a:p>
            <a:r>
              <a:rPr lang="en-US" altLang="en-US" sz="4409" dirty="0"/>
              <a:t>Extended Value Chain or Ecosystem</a:t>
            </a:r>
          </a:p>
        </p:txBody>
      </p:sp>
      <p:sp>
        <p:nvSpPr>
          <p:cNvPr id="5" name="Rounded Rectangle 4"/>
          <p:cNvSpPr/>
          <p:nvPr/>
        </p:nvSpPr>
        <p:spPr>
          <a:xfrm>
            <a:off x="4368341" y="3611844"/>
            <a:ext cx="1343942" cy="285587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Apple</a:t>
            </a:r>
          </a:p>
        </p:txBody>
      </p:sp>
      <p:sp>
        <p:nvSpPr>
          <p:cNvPr id="13" name="Rounded Rectangle 12"/>
          <p:cNvSpPr/>
          <p:nvPr/>
        </p:nvSpPr>
        <p:spPr>
          <a:xfrm>
            <a:off x="6216261" y="5963743"/>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Resellers</a:t>
            </a:r>
          </a:p>
        </p:txBody>
      </p:sp>
      <p:sp>
        <p:nvSpPr>
          <p:cNvPr id="14" name="Rounded Rectangle 13"/>
          <p:cNvSpPr/>
          <p:nvPr/>
        </p:nvSpPr>
        <p:spPr>
          <a:xfrm>
            <a:off x="6216261" y="4535805"/>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Carriers (AT&amp;T, Verizon)</a:t>
            </a:r>
          </a:p>
        </p:txBody>
      </p:sp>
      <p:sp>
        <p:nvSpPr>
          <p:cNvPr id="15" name="Rounded Rectangle 14"/>
          <p:cNvSpPr/>
          <p:nvPr/>
        </p:nvSpPr>
        <p:spPr>
          <a:xfrm>
            <a:off x="6216261" y="3191863"/>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Apple Stores</a:t>
            </a:r>
          </a:p>
        </p:txBody>
      </p:sp>
      <p:sp>
        <p:nvSpPr>
          <p:cNvPr id="16" name="Rounded Rectangle 15"/>
          <p:cNvSpPr/>
          <p:nvPr/>
        </p:nvSpPr>
        <p:spPr>
          <a:xfrm>
            <a:off x="7896189" y="5963743"/>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err="1">
                <a:solidFill>
                  <a:schemeClr val="tx2"/>
                </a:solidFill>
              </a:rPr>
              <a:t>Gov’t</a:t>
            </a:r>
            <a:endParaRPr lang="en-US" dirty="0">
              <a:solidFill>
                <a:schemeClr val="tx2"/>
              </a:solidFill>
            </a:endParaRPr>
          </a:p>
        </p:txBody>
      </p:sp>
      <p:sp>
        <p:nvSpPr>
          <p:cNvPr id="17" name="Rounded Rectangle 16"/>
          <p:cNvSpPr/>
          <p:nvPr/>
        </p:nvSpPr>
        <p:spPr>
          <a:xfrm>
            <a:off x="7896189" y="4535805"/>
            <a:ext cx="1511935"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Enterprise</a:t>
            </a:r>
          </a:p>
        </p:txBody>
      </p:sp>
      <p:sp>
        <p:nvSpPr>
          <p:cNvPr id="18" name="Rounded Rectangle 17"/>
          <p:cNvSpPr/>
          <p:nvPr/>
        </p:nvSpPr>
        <p:spPr>
          <a:xfrm>
            <a:off x="7896189" y="3191863"/>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Consumer</a:t>
            </a:r>
          </a:p>
        </p:txBody>
      </p:sp>
      <p:sp>
        <p:nvSpPr>
          <p:cNvPr id="21" name="Rounded Rectangle 20"/>
          <p:cNvSpPr/>
          <p:nvPr/>
        </p:nvSpPr>
        <p:spPr>
          <a:xfrm>
            <a:off x="7896189" y="1679927"/>
            <a:ext cx="1427939"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Customers</a:t>
            </a:r>
          </a:p>
        </p:txBody>
      </p:sp>
      <p:sp>
        <p:nvSpPr>
          <p:cNvPr id="22" name="Rounded Rectangle 21"/>
          <p:cNvSpPr/>
          <p:nvPr/>
        </p:nvSpPr>
        <p:spPr>
          <a:xfrm>
            <a:off x="6216261" y="1679927"/>
            <a:ext cx="1427939"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Channel</a:t>
            </a:r>
          </a:p>
        </p:txBody>
      </p:sp>
      <p:sp>
        <p:nvSpPr>
          <p:cNvPr id="23" name="Rounded Rectangle 22"/>
          <p:cNvSpPr/>
          <p:nvPr/>
        </p:nvSpPr>
        <p:spPr>
          <a:xfrm>
            <a:off x="4284344" y="1679927"/>
            <a:ext cx="1427939"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Company</a:t>
            </a:r>
          </a:p>
        </p:txBody>
      </p:sp>
      <p:sp>
        <p:nvSpPr>
          <p:cNvPr id="24" name="Rounded Rectangle 23"/>
          <p:cNvSpPr/>
          <p:nvPr/>
        </p:nvSpPr>
        <p:spPr>
          <a:xfrm>
            <a:off x="2352427" y="1679927"/>
            <a:ext cx="1427939"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Electronic Manuf. Services</a:t>
            </a:r>
          </a:p>
        </p:txBody>
      </p:sp>
      <p:sp>
        <p:nvSpPr>
          <p:cNvPr id="25" name="Rounded Rectangle 24"/>
          <p:cNvSpPr/>
          <p:nvPr/>
        </p:nvSpPr>
        <p:spPr>
          <a:xfrm>
            <a:off x="504507" y="1679927"/>
            <a:ext cx="1427939" cy="92396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Suppliers</a:t>
            </a:r>
          </a:p>
        </p:txBody>
      </p:sp>
      <p:sp>
        <p:nvSpPr>
          <p:cNvPr id="26" name="Rounded Rectangle 25"/>
          <p:cNvSpPr/>
          <p:nvPr/>
        </p:nvSpPr>
        <p:spPr>
          <a:xfrm>
            <a:off x="504507" y="6047740"/>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SW</a:t>
            </a:r>
          </a:p>
        </p:txBody>
      </p:sp>
      <p:sp>
        <p:nvSpPr>
          <p:cNvPr id="27" name="Rounded Rectangle 26"/>
          <p:cNvSpPr/>
          <p:nvPr/>
        </p:nvSpPr>
        <p:spPr>
          <a:xfrm>
            <a:off x="504507" y="4619801"/>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Displays</a:t>
            </a:r>
          </a:p>
        </p:txBody>
      </p:sp>
      <p:sp>
        <p:nvSpPr>
          <p:cNvPr id="28" name="Rounded Rectangle 27"/>
          <p:cNvSpPr/>
          <p:nvPr/>
        </p:nvSpPr>
        <p:spPr>
          <a:xfrm>
            <a:off x="504507" y="3275859"/>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Semi-conductor</a:t>
            </a:r>
          </a:p>
        </p:txBody>
      </p:sp>
      <p:sp>
        <p:nvSpPr>
          <p:cNvPr id="29" name="Rounded Rectangle 28"/>
          <p:cNvSpPr/>
          <p:nvPr/>
        </p:nvSpPr>
        <p:spPr>
          <a:xfrm>
            <a:off x="2352427" y="5291772"/>
            <a:ext cx="1511935"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a:solidFill>
                  <a:schemeClr val="tx2"/>
                </a:solidFill>
              </a:rPr>
              <a:t>Flextronics</a:t>
            </a:r>
          </a:p>
        </p:txBody>
      </p:sp>
      <p:sp>
        <p:nvSpPr>
          <p:cNvPr id="31" name="Rounded Rectangle 30"/>
          <p:cNvSpPr/>
          <p:nvPr/>
        </p:nvSpPr>
        <p:spPr>
          <a:xfrm>
            <a:off x="2352427" y="3779837"/>
            <a:ext cx="1427939" cy="117594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00785" tIns="50392" rIns="100785" bIns="50392" anchor="ctr"/>
          <a:lstStyle/>
          <a:p>
            <a:pPr algn="ctr">
              <a:defRPr/>
            </a:pPr>
            <a:r>
              <a:rPr lang="en-US" dirty="0" err="1">
                <a:solidFill>
                  <a:schemeClr val="tx2"/>
                </a:solidFill>
              </a:rPr>
              <a:t>Foxconn</a:t>
            </a:r>
            <a:endParaRPr lang="en-US" dirty="0">
              <a:solidFill>
                <a:schemeClr val="tx2"/>
              </a:solidFill>
            </a:endParaRPr>
          </a:p>
        </p:txBody>
      </p:sp>
      <p:cxnSp>
        <p:nvCxnSpPr>
          <p:cNvPr id="33" name="Straight Arrow Connector 32"/>
          <p:cNvCxnSpPr>
            <a:stCxn id="28" idx="3"/>
            <a:endCxn id="31" idx="1"/>
          </p:cNvCxnSpPr>
          <p:nvPr/>
        </p:nvCxnSpPr>
        <p:spPr>
          <a:xfrm>
            <a:off x="1932446" y="3863834"/>
            <a:ext cx="419982" cy="50397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1" idx="1"/>
          </p:cNvCxnSpPr>
          <p:nvPr/>
        </p:nvCxnSpPr>
        <p:spPr>
          <a:xfrm rot="5400000" flipH="1" flipV="1">
            <a:off x="1050484" y="5249774"/>
            <a:ext cx="2183906" cy="4199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1" idx="1"/>
          </p:cNvCxnSpPr>
          <p:nvPr/>
        </p:nvCxnSpPr>
        <p:spPr>
          <a:xfrm rot="5400000" flipH="1" flipV="1">
            <a:off x="1722455" y="4577803"/>
            <a:ext cx="839964" cy="4199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13" idx="1"/>
          </p:cNvCxnSpPr>
          <p:nvPr/>
        </p:nvCxnSpPr>
        <p:spPr>
          <a:xfrm rot="16200000" flipH="1">
            <a:off x="5670285" y="6005741"/>
            <a:ext cx="587975" cy="50397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712283" y="5122031"/>
            <a:ext cx="503978" cy="174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5" idx="1"/>
          </p:cNvCxnSpPr>
          <p:nvPr/>
        </p:nvCxnSpPr>
        <p:spPr>
          <a:xfrm flipV="1">
            <a:off x="5712283" y="3779837"/>
            <a:ext cx="503978" cy="41998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780366" y="4283816"/>
            <a:ext cx="587975" cy="50397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644200" y="3989828"/>
            <a:ext cx="251989" cy="11339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endCxn id="17" idx="1"/>
          </p:cNvCxnSpPr>
          <p:nvPr/>
        </p:nvCxnSpPr>
        <p:spPr>
          <a:xfrm>
            <a:off x="7644200" y="5123779"/>
            <a:ext cx="251989" cy="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18" idx="1"/>
          </p:cNvCxnSpPr>
          <p:nvPr/>
        </p:nvCxnSpPr>
        <p:spPr>
          <a:xfrm>
            <a:off x="7644200" y="3779837"/>
            <a:ext cx="251989" cy="17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rot="16200000" flipH="1">
            <a:off x="7392211" y="4031826"/>
            <a:ext cx="839964" cy="33598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5400000" flipH="1" flipV="1">
            <a:off x="7350213" y="5921745"/>
            <a:ext cx="923960" cy="33598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16" idx="1"/>
          </p:cNvCxnSpPr>
          <p:nvPr/>
        </p:nvCxnSpPr>
        <p:spPr>
          <a:xfrm>
            <a:off x="7644200" y="6551718"/>
            <a:ext cx="251989" cy="17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5400000">
            <a:off x="8231300" y="3024745"/>
            <a:ext cx="335986" cy="174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400167" y="2855877"/>
            <a:ext cx="125994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8526162" y="3989828"/>
            <a:ext cx="226790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cxnSpLocks/>
            <a:endCxn id="17" idx="3"/>
          </p:cNvCxnSpPr>
          <p:nvPr/>
        </p:nvCxnSpPr>
        <p:spPr>
          <a:xfrm flipH="1" flipV="1">
            <a:off x="9408124" y="5123780"/>
            <a:ext cx="251990" cy="17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61020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rgbClr val="2C7C9F"/>
                </a:solidFill>
              </a:rPr>
              <a:t>Brand</a:t>
            </a:r>
          </a:p>
        </p:txBody>
      </p:sp>
      <p:sp>
        <p:nvSpPr>
          <p:cNvPr id="4" name="Text Placeholder 3"/>
          <p:cNvSpPr>
            <a:spLocks noGrp="1"/>
          </p:cNvSpPr>
          <p:nvPr>
            <p:ph type="body" sz="quarter" idx="11"/>
          </p:nvPr>
        </p:nvSpPr>
        <p:spPr>
          <a:xfrm>
            <a:off x="1275654" y="4031830"/>
            <a:ext cx="7475679" cy="3120519"/>
          </a:xfrm>
        </p:spPr>
        <p:txBody>
          <a:bodyPr>
            <a:normAutofit fontScale="92500" lnSpcReduction="10000"/>
          </a:bodyPr>
          <a:lstStyle/>
          <a:p>
            <a:r>
              <a:rPr lang="en-US" altLang="en-US" dirty="0"/>
              <a:t>A strong brand can be an exceptionally powerful resource for competitive advantage.</a:t>
            </a:r>
          </a:p>
          <a:p>
            <a:r>
              <a:rPr lang="en-US" dirty="0"/>
              <a:t>Consumers use brands to decide which company’s products are better, thus forming brand loyalty.</a:t>
            </a:r>
          </a:p>
          <a:p>
            <a:r>
              <a:rPr lang="en-US" altLang="en-US" dirty="0"/>
              <a:t>Technology helps in rapidly and cost-effectively strengthening a brand.</a:t>
            </a:r>
          </a:p>
          <a:p>
            <a:pPr marL="818954" lvl="2" indent="-377979"/>
            <a:r>
              <a:rPr lang="en-US" altLang="en-US" b="1" dirty="0">
                <a:solidFill>
                  <a:schemeClr val="accent6">
                    <a:lumMod val="75000"/>
                  </a:schemeClr>
                </a:solidFill>
              </a:rPr>
              <a:t>Viral marketing:</a:t>
            </a:r>
            <a:r>
              <a:rPr lang="en-US" altLang="en-US" dirty="0"/>
              <a:t> Leveraging the enthusiasm of  consumers to promote a product or service</a:t>
            </a:r>
          </a:p>
          <a:p>
            <a:endParaRPr lang="en-US" dirty="0"/>
          </a:p>
        </p:txBody>
      </p:sp>
      <p:sp>
        <p:nvSpPr>
          <p:cNvPr id="5" name="Text Placeholder 4"/>
          <p:cNvSpPr>
            <a:spLocks noGrp="1"/>
          </p:cNvSpPr>
          <p:nvPr>
            <p:ph type="body" sz="quarter" idx="12"/>
          </p:nvPr>
        </p:nvSpPr>
        <p:spPr/>
        <p:txBody>
          <a:bodyPr>
            <a:normAutofit/>
          </a:bodyPr>
          <a:lstStyle/>
          <a:p>
            <a:r>
              <a:rPr lang="en-US" altLang="en-US" sz="3086" dirty="0"/>
              <a:t>The Symbolic embodiment of all the information connected with a product or service</a:t>
            </a:r>
          </a:p>
          <a:p>
            <a:endParaRPr lang="en-US" sz="3086" dirty="0"/>
          </a:p>
        </p:txBody>
      </p:sp>
    </p:spTree>
    <p:extLst>
      <p:ext uri="{BB962C8B-B14F-4D97-AF65-F5344CB8AC3E}">
        <p14:creationId xmlns:p14="http://schemas.microsoft.com/office/powerpoint/2010/main" val="3022079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334963"/>
            <a:ext cx="8866187" cy="1473200"/>
          </a:xfrm>
        </p:spPr>
        <p:txBody>
          <a:bodyPr/>
          <a:lstStyle/>
          <a:p>
            <a:r>
              <a:rPr lang="en-US" dirty="0"/>
              <a:t>Scale advantages</a:t>
            </a:r>
          </a:p>
        </p:txBody>
      </p:sp>
      <p:sp>
        <p:nvSpPr>
          <p:cNvPr id="5" name="Content Placeholder 4"/>
          <p:cNvSpPr>
            <a:spLocks noGrp="1"/>
          </p:cNvSpPr>
          <p:nvPr>
            <p:ph idx="1"/>
          </p:nvPr>
        </p:nvSpPr>
        <p:spPr>
          <a:xfrm>
            <a:off x="504507" y="1265237"/>
            <a:ext cx="4703798" cy="4878153"/>
          </a:xfrm>
        </p:spPr>
        <p:txBody>
          <a:bodyPr/>
          <a:lstStyle/>
          <a:p>
            <a:r>
              <a:rPr lang="en-US" altLang="en-US" dirty="0"/>
              <a:t>Businesses benefit from </a:t>
            </a:r>
            <a:r>
              <a:rPr lang="en-US" altLang="en-US" b="1" dirty="0">
                <a:solidFill>
                  <a:schemeClr val="accent6">
                    <a:lumMod val="75000"/>
                  </a:schemeClr>
                </a:solidFill>
              </a:rPr>
              <a:t>economies of scale:</a:t>
            </a:r>
            <a:r>
              <a:rPr lang="en-US" altLang="en-US" dirty="0"/>
              <a:t> Costs can be spread across increasing units of production or in serving multiple customers.</a:t>
            </a:r>
          </a:p>
          <a:p>
            <a:r>
              <a:rPr lang="en-US" altLang="en-US" dirty="0"/>
              <a:t>Organizations are scalable if they benefit from scale economies as they develop.</a:t>
            </a:r>
          </a:p>
          <a:p>
            <a:r>
              <a:rPr lang="en-US" altLang="en-US" dirty="0"/>
              <a:t>Developing firms may gain bargaining power with their suppliers or buyers.</a:t>
            </a:r>
          </a:p>
          <a:p>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56186"/>
          <a:stretch/>
        </p:blipFill>
        <p:spPr>
          <a:xfrm>
            <a:off x="5716829" y="1589568"/>
            <a:ext cx="3728114" cy="5662560"/>
          </a:xfrm>
          <a:prstGeom prst="rect">
            <a:avLst/>
          </a:prstGeom>
        </p:spPr>
      </p:pic>
    </p:spTree>
    <p:extLst>
      <p:ext uri="{BB962C8B-B14F-4D97-AF65-F5344CB8AC3E}">
        <p14:creationId xmlns:p14="http://schemas.microsoft.com/office/powerpoint/2010/main" val="1775599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334963"/>
            <a:ext cx="8866187" cy="1473200"/>
          </a:xfrm>
        </p:spPr>
        <p:txBody>
          <a:bodyPr/>
          <a:lstStyle/>
          <a:p>
            <a:r>
              <a:rPr lang="en-US" altLang="en-US" sz="4800" dirty="0"/>
              <a:t>Switching Costs</a:t>
            </a:r>
            <a:endParaRPr lang="en-US" sz="4800" dirty="0"/>
          </a:p>
        </p:txBody>
      </p:sp>
      <p:sp>
        <p:nvSpPr>
          <p:cNvPr id="4" name="Text Placeholder 3"/>
          <p:cNvSpPr>
            <a:spLocks noGrp="1"/>
          </p:cNvSpPr>
          <p:nvPr>
            <p:ph type="body" sz="quarter" idx="11"/>
          </p:nvPr>
        </p:nvSpPr>
        <p:spPr>
          <a:xfrm>
            <a:off x="1275654" y="4031831"/>
            <a:ext cx="7475679" cy="3527844"/>
          </a:xfrm>
        </p:spPr>
        <p:txBody>
          <a:bodyPr>
            <a:normAutofit fontScale="92500"/>
          </a:bodyPr>
          <a:lstStyle/>
          <a:p>
            <a:r>
              <a:rPr lang="en-US" altLang="en-US" dirty="0"/>
              <a:t>Firms that seem dominant but that do not have high switching costs can be rapidly outshined by strong rivals.</a:t>
            </a:r>
          </a:p>
          <a:p>
            <a:r>
              <a:rPr lang="en-US" altLang="en-US" dirty="0"/>
              <a:t>Sources:</a:t>
            </a:r>
          </a:p>
          <a:p>
            <a:pPr lvl="1"/>
            <a:r>
              <a:rPr lang="en-US" altLang="en-US" dirty="0"/>
              <a:t>Learning costs</a:t>
            </a:r>
          </a:p>
          <a:p>
            <a:pPr lvl="1"/>
            <a:r>
              <a:rPr lang="en-US" altLang="en-US" dirty="0"/>
              <a:t>Information and data</a:t>
            </a:r>
          </a:p>
          <a:p>
            <a:pPr lvl="1"/>
            <a:r>
              <a:rPr lang="en-US" altLang="en-US" dirty="0"/>
              <a:t>Contractual commitments</a:t>
            </a:r>
          </a:p>
          <a:p>
            <a:pPr lvl="1"/>
            <a:r>
              <a:rPr lang="en-US" altLang="en-US" dirty="0"/>
              <a:t>Search costs</a:t>
            </a:r>
          </a:p>
          <a:p>
            <a:pPr lvl="1"/>
            <a:r>
              <a:rPr lang="en-US" altLang="en-US" dirty="0"/>
              <a:t>Loyalty programs</a:t>
            </a:r>
          </a:p>
          <a:p>
            <a:pPr lvl="1"/>
            <a:endParaRPr lang="en-US" altLang="en-US" dirty="0"/>
          </a:p>
          <a:p>
            <a:endParaRPr lang="en-US" dirty="0"/>
          </a:p>
        </p:txBody>
      </p:sp>
      <p:sp>
        <p:nvSpPr>
          <p:cNvPr id="5" name="Text Placeholder 4"/>
          <p:cNvSpPr>
            <a:spLocks noGrp="1"/>
          </p:cNvSpPr>
          <p:nvPr>
            <p:ph type="body" sz="quarter" idx="12"/>
          </p:nvPr>
        </p:nvSpPr>
        <p:spPr/>
        <p:txBody>
          <a:bodyPr/>
          <a:lstStyle/>
          <a:p>
            <a:r>
              <a:rPr lang="en-US" dirty="0"/>
              <a:t>Costs incurred by consumers when switching from one product to another</a:t>
            </a:r>
          </a:p>
        </p:txBody>
      </p:sp>
    </p:spTree>
    <p:extLst>
      <p:ext uri="{BB962C8B-B14F-4D97-AF65-F5344CB8AC3E}">
        <p14:creationId xmlns:p14="http://schemas.microsoft.com/office/powerpoint/2010/main" val="1794519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838" y="-284163"/>
            <a:ext cx="8866187" cy="1473200"/>
          </a:xfrm>
        </p:spPr>
        <p:txBody>
          <a:bodyPr/>
          <a:lstStyle/>
          <a:p>
            <a:r>
              <a:rPr lang="en-US" dirty="0"/>
              <a:t>Differentiation</a:t>
            </a:r>
          </a:p>
        </p:txBody>
      </p:sp>
      <p:sp>
        <p:nvSpPr>
          <p:cNvPr id="6" name="Content Placeholder 5"/>
          <p:cNvSpPr>
            <a:spLocks noGrp="1"/>
          </p:cNvSpPr>
          <p:nvPr>
            <p:ph idx="1"/>
          </p:nvPr>
        </p:nvSpPr>
        <p:spPr/>
        <p:txBody>
          <a:bodyPr/>
          <a:lstStyle/>
          <a:p>
            <a:r>
              <a:rPr lang="en-US" altLang="en-US" dirty="0"/>
              <a:t>Technology is used by firms to differentiate their wares.</a:t>
            </a:r>
          </a:p>
          <a:p>
            <a:pPr lvl="1"/>
            <a:r>
              <a:rPr lang="en-US" altLang="en-US" dirty="0"/>
              <a:t>Data plays a critical role in differentiation.</a:t>
            </a:r>
          </a:p>
          <a:p>
            <a:pPr lvl="1"/>
            <a:r>
              <a:rPr lang="en-US" altLang="en-US" b="1" dirty="0">
                <a:solidFill>
                  <a:schemeClr val="accent6">
                    <a:lumMod val="75000"/>
                  </a:schemeClr>
                </a:solidFill>
              </a:rPr>
              <a:t>Commodities:</a:t>
            </a:r>
            <a:r>
              <a:rPr lang="en-US" altLang="en-US" dirty="0"/>
              <a:t> products or services that are nearly identically offered from multiple vendors (e.g., gold, wheat).</a:t>
            </a:r>
          </a:p>
          <a:p>
            <a:pPr lvl="1"/>
            <a:endParaRPr lang="en-US" altLang="en-US" dirty="0"/>
          </a:p>
        </p:txBody>
      </p:sp>
      <p:pic>
        <p:nvPicPr>
          <p:cNvPr id="3074" name="Picture 2" descr="Image result for go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305" y="5239079"/>
            <a:ext cx="3407817" cy="22745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whe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2112" y="5206459"/>
            <a:ext cx="2141061" cy="23071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stretch>
            <a:fillRect/>
          </a:stretch>
        </p:blipFill>
        <p:spPr>
          <a:xfrm>
            <a:off x="6774996" y="5206459"/>
            <a:ext cx="3111079" cy="2328356"/>
          </a:xfrm>
          <a:prstGeom prst="rect">
            <a:avLst/>
          </a:prstGeom>
        </p:spPr>
      </p:pic>
    </p:spTree>
    <p:extLst>
      <p:ext uri="{BB962C8B-B14F-4D97-AF65-F5344CB8AC3E}">
        <p14:creationId xmlns:p14="http://schemas.microsoft.com/office/powerpoint/2010/main" val="692445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487363"/>
            <a:ext cx="8866187" cy="1473200"/>
          </a:xfrm>
        </p:spPr>
        <p:txBody>
          <a:bodyPr/>
          <a:lstStyle/>
          <a:p>
            <a:r>
              <a:rPr lang="en-US" altLang="en-US" dirty="0"/>
              <a:t>Network Effects</a:t>
            </a:r>
            <a:endParaRPr lang="en-US" dirty="0"/>
          </a:p>
        </p:txBody>
      </p:sp>
      <p:sp>
        <p:nvSpPr>
          <p:cNvPr id="3" name="Content Placeholder 2"/>
          <p:cNvSpPr>
            <a:spLocks noGrp="1"/>
          </p:cNvSpPr>
          <p:nvPr>
            <p:ph idx="1"/>
          </p:nvPr>
        </p:nvSpPr>
        <p:spPr>
          <a:xfrm>
            <a:off x="315912" y="959084"/>
            <a:ext cx="4648200" cy="4878153"/>
          </a:xfrm>
        </p:spPr>
        <p:txBody>
          <a:bodyPr/>
          <a:lstStyle/>
          <a:p>
            <a:r>
              <a:rPr lang="en-US" dirty="0"/>
              <a:t>When the value of a product or service </a:t>
            </a:r>
            <a:r>
              <a:rPr lang="en-US" altLang="en-US" dirty="0"/>
              <a:t>increases as its number of users expands.</a:t>
            </a:r>
          </a:p>
          <a:p>
            <a:pPr lvl="1"/>
            <a:r>
              <a:rPr lang="en-US" altLang="en-US" dirty="0"/>
              <a:t>Referred to as </a:t>
            </a:r>
            <a:r>
              <a:rPr lang="en-US" altLang="en-US" b="1" dirty="0">
                <a:solidFill>
                  <a:schemeClr val="accent6">
                    <a:lumMod val="75000"/>
                  </a:schemeClr>
                </a:solidFill>
              </a:rPr>
              <a:t>network externalities </a:t>
            </a:r>
            <a:r>
              <a:rPr lang="en-US" altLang="en-US" dirty="0"/>
              <a:t>or </a:t>
            </a:r>
            <a:r>
              <a:rPr lang="en-US" altLang="en-US" b="1" dirty="0">
                <a:solidFill>
                  <a:schemeClr val="accent6">
                    <a:lumMod val="75000"/>
                  </a:schemeClr>
                </a:solidFill>
              </a:rPr>
              <a:t>Metcalfe’s Law</a:t>
            </a:r>
            <a:r>
              <a:rPr lang="en-US" altLang="en-US" dirty="0">
                <a:solidFill>
                  <a:schemeClr val="accent6">
                    <a:lumMod val="75000"/>
                  </a:schemeClr>
                </a:solidFill>
              </a:rPr>
              <a:t>.</a:t>
            </a:r>
            <a:endParaRPr lang="en-US" altLang="en-US" b="1" dirty="0">
              <a:solidFill>
                <a:schemeClr val="accent6">
                  <a:lumMod val="75000"/>
                </a:schemeClr>
              </a:solidFill>
            </a:endParaRPr>
          </a:p>
          <a:p>
            <a:r>
              <a:rPr lang="en-US" altLang="en-US" dirty="0"/>
              <a:t>Switching costs play a role in determining the strength of network effects.</a:t>
            </a:r>
          </a:p>
          <a:p>
            <a:r>
              <a:rPr lang="en-US" altLang="en-US" dirty="0"/>
              <a:t>Strong asset for firms that can control and leverage a leading standard.</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9473" y="3298855"/>
            <a:ext cx="5213839" cy="3376582"/>
          </a:xfrm>
          <a:prstGeom prst="rect">
            <a:avLst/>
          </a:prstGeom>
        </p:spPr>
      </p:pic>
    </p:spTree>
    <p:extLst>
      <p:ext uri="{BB962C8B-B14F-4D97-AF65-F5344CB8AC3E}">
        <p14:creationId xmlns:p14="http://schemas.microsoft.com/office/powerpoint/2010/main" val="327999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5400" dirty="0">
                <a:solidFill>
                  <a:srgbClr val="2C7C9F"/>
                </a:solidFill>
              </a:rPr>
              <a:t>Distribution Channels</a:t>
            </a:r>
            <a:endParaRPr lang="en-US" sz="5400" dirty="0">
              <a:solidFill>
                <a:srgbClr val="2C7C9F"/>
              </a:solidFill>
            </a:endParaRPr>
          </a:p>
        </p:txBody>
      </p:sp>
      <p:sp>
        <p:nvSpPr>
          <p:cNvPr id="4" name="Text Placeholder 3"/>
          <p:cNvSpPr>
            <a:spLocks noGrp="1"/>
          </p:cNvSpPr>
          <p:nvPr>
            <p:ph type="body" sz="quarter" idx="11"/>
          </p:nvPr>
        </p:nvSpPr>
        <p:spPr/>
        <p:txBody>
          <a:bodyPr/>
          <a:lstStyle/>
          <a:p>
            <a:r>
              <a:rPr lang="en-US" altLang="en-US" dirty="0"/>
              <a:t>Through networked technology, users can be recruited to create new distribution channels.</a:t>
            </a:r>
          </a:p>
          <a:p>
            <a:r>
              <a:rPr lang="en-US" altLang="en-US" b="1" dirty="0">
                <a:solidFill>
                  <a:schemeClr val="accent6">
                    <a:lumMod val="75000"/>
                  </a:schemeClr>
                </a:solidFill>
              </a:rPr>
              <a:t>Affiliates:</a:t>
            </a:r>
            <a:r>
              <a:rPr lang="en-US" altLang="en-US" dirty="0"/>
              <a:t> Third parties that promote a product or service</a:t>
            </a:r>
            <a:r>
              <a:rPr lang="en-US" altLang="en-US" dirty="0">
                <a:solidFill>
                  <a:srgbClr val="FF0000"/>
                </a:solidFill>
              </a:rPr>
              <a:t> </a:t>
            </a:r>
            <a:r>
              <a:rPr lang="en-US" altLang="en-US" dirty="0"/>
              <a:t>in exchange for a cut of any sales.</a:t>
            </a:r>
          </a:p>
        </p:txBody>
      </p:sp>
      <p:sp>
        <p:nvSpPr>
          <p:cNvPr id="5" name="Text Placeholder 4"/>
          <p:cNvSpPr>
            <a:spLocks noGrp="1"/>
          </p:cNvSpPr>
          <p:nvPr>
            <p:ph type="body" sz="quarter" idx="12"/>
          </p:nvPr>
        </p:nvSpPr>
        <p:spPr/>
        <p:txBody>
          <a:bodyPr/>
          <a:lstStyle/>
          <a:p>
            <a:r>
              <a:rPr lang="en-US" altLang="en-US" dirty="0"/>
              <a:t>Path through which products or services get to customers</a:t>
            </a:r>
          </a:p>
          <a:p>
            <a:endParaRPr lang="en-US" dirty="0"/>
          </a:p>
        </p:txBody>
      </p:sp>
    </p:spTree>
    <p:extLst>
      <p:ext uri="{BB962C8B-B14F-4D97-AF65-F5344CB8AC3E}">
        <p14:creationId xmlns:p14="http://schemas.microsoft.com/office/powerpoint/2010/main" val="2330766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rgbClr val="2C7C9F"/>
                </a:solidFill>
              </a:rPr>
              <a:t>Patents</a:t>
            </a:r>
          </a:p>
        </p:txBody>
      </p:sp>
      <p:sp>
        <p:nvSpPr>
          <p:cNvPr id="3" name="Text Placeholder 2"/>
          <p:cNvSpPr>
            <a:spLocks noGrp="1"/>
          </p:cNvSpPr>
          <p:nvPr>
            <p:ph type="body" sz="quarter" idx="11"/>
          </p:nvPr>
        </p:nvSpPr>
        <p:spPr/>
        <p:txBody>
          <a:bodyPr/>
          <a:lstStyle/>
          <a:p>
            <a:r>
              <a:rPr lang="en-US" altLang="en-US" dirty="0"/>
              <a:t>Patents provide firms a degree of protection from copycats.</a:t>
            </a:r>
          </a:p>
          <a:p>
            <a:r>
              <a:rPr lang="en-US" altLang="en-US" dirty="0"/>
              <a:t>Cut off paths to exploit an innovation.</a:t>
            </a:r>
          </a:p>
          <a:p>
            <a:r>
              <a:rPr lang="en-US" altLang="en-US" dirty="0"/>
              <a:t>Considered to be unfairly stacked against start-ups.</a:t>
            </a:r>
          </a:p>
          <a:p>
            <a:endParaRPr lang="en-US" dirty="0"/>
          </a:p>
        </p:txBody>
      </p:sp>
      <p:sp>
        <p:nvSpPr>
          <p:cNvPr id="4" name="Text Placeholder 3"/>
          <p:cNvSpPr>
            <a:spLocks noGrp="1"/>
          </p:cNvSpPr>
          <p:nvPr>
            <p:ph type="body" sz="quarter" idx="12"/>
          </p:nvPr>
        </p:nvSpPr>
        <p:spPr/>
        <p:txBody>
          <a:bodyPr>
            <a:normAutofit/>
          </a:bodyPr>
          <a:lstStyle/>
          <a:p>
            <a:r>
              <a:rPr lang="en-US" dirty="0"/>
              <a:t>Grant protection for intellectual properties; Applicable to innovations deemed to be useful, novel, and nonobvious</a:t>
            </a:r>
          </a:p>
          <a:p>
            <a:endParaRPr lang="en-US" dirty="0"/>
          </a:p>
        </p:txBody>
      </p:sp>
    </p:spTree>
    <p:extLst>
      <p:ext uri="{BB962C8B-B14F-4D97-AF65-F5344CB8AC3E}">
        <p14:creationId xmlns:p14="http://schemas.microsoft.com/office/powerpoint/2010/main" val="136656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CF6E7C5-6185-5242-9E64-116DF14BD47C}"/>
              </a:ext>
            </a:extLst>
          </p:cNvPr>
          <p:cNvSpPr>
            <a:spLocks noGrp="1"/>
          </p:cNvSpPr>
          <p:nvPr>
            <p:ph type="title"/>
          </p:nvPr>
        </p:nvSpPr>
        <p:spPr>
          <a:xfrm>
            <a:off x="1001712" y="46037"/>
            <a:ext cx="8062912" cy="1258887"/>
          </a:xfrm>
        </p:spPr>
        <p:txBody>
          <a:bodyPr/>
          <a:lstStyle/>
          <a:p>
            <a:pPr eaLnBrk="1" hangingPunct="1">
              <a:defRPr/>
            </a:pPr>
            <a:r>
              <a:rPr lang="en-US" altLang="en-US" sz="3527" dirty="0"/>
              <a:t>MITR Syllabus Outline:</a:t>
            </a:r>
            <a:br>
              <a:rPr lang="en-US" altLang="en-US" sz="3527" dirty="0"/>
            </a:br>
            <a:r>
              <a:rPr lang="en-US" altLang="en-US" sz="3527" dirty="0"/>
              <a:t>Communication</a:t>
            </a:r>
          </a:p>
        </p:txBody>
      </p:sp>
      <p:sp>
        <p:nvSpPr>
          <p:cNvPr id="32772" name="Rectangle 4">
            <a:extLst>
              <a:ext uri="{FF2B5EF4-FFF2-40B4-BE49-F238E27FC236}">
                <a16:creationId xmlns:a16="http://schemas.microsoft.com/office/drawing/2014/main" id="{35F75F3F-6FAF-1C4C-8677-00AEA1A2FFF4}"/>
              </a:ext>
            </a:extLst>
          </p:cNvPr>
          <p:cNvSpPr>
            <a:spLocks noChangeArrowheads="1"/>
          </p:cNvSpPr>
          <p:nvPr/>
        </p:nvSpPr>
        <p:spPr bwMode="auto">
          <a:xfrm>
            <a:off x="696912" y="1646237"/>
            <a:ext cx="8734425" cy="504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charset="0"/>
              <a:buChar char="•"/>
              <a:tabLst>
                <a:tab pos="914400" algn="l"/>
              </a:tabLst>
              <a:defRPr sz="3200">
                <a:solidFill>
                  <a:schemeClr val="tx1"/>
                </a:solidFill>
                <a:latin typeface="Calibri" pitchFamily="34" charset="0"/>
              </a:defRPr>
            </a:lvl1pPr>
            <a:lvl2pPr marL="742950" indent="-285750">
              <a:spcBef>
                <a:spcPct val="20000"/>
              </a:spcBef>
              <a:buFont typeface="Arial" charset="0"/>
              <a:buChar char="–"/>
              <a:tabLst>
                <a:tab pos="914400" algn="l"/>
              </a:tabLst>
              <a:defRPr sz="2800">
                <a:solidFill>
                  <a:schemeClr val="tx1"/>
                </a:solidFill>
                <a:latin typeface="Calibri" pitchFamily="34" charset="0"/>
              </a:defRPr>
            </a:lvl2pPr>
            <a:lvl3pPr marL="1143000" indent="-228600">
              <a:spcBef>
                <a:spcPct val="20000"/>
              </a:spcBef>
              <a:buFont typeface="Arial" charset="0"/>
              <a:buChar char="•"/>
              <a:tabLst>
                <a:tab pos="914400" algn="l"/>
              </a:tabLst>
              <a:defRPr sz="2400">
                <a:solidFill>
                  <a:schemeClr val="tx1"/>
                </a:solidFill>
                <a:latin typeface="Calibri" pitchFamily="34" charset="0"/>
              </a:defRPr>
            </a:lvl3pPr>
            <a:lvl4pPr marL="1600200" indent="-228600">
              <a:spcBef>
                <a:spcPct val="20000"/>
              </a:spcBef>
              <a:buFont typeface="Arial" charset="0"/>
              <a:buChar char="–"/>
              <a:tabLst>
                <a:tab pos="914400" algn="l"/>
              </a:tabLst>
              <a:defRPr sz="2000">
                <a:solidFill>
                  <a:schemeClr val="tx1"/>
                </a:solidFill>
                <a:latin typeface="Calibri" pitchFamily="34" charset="0"/>
              </a:defRPr>
            </a:lvl4pPr>
            <a:lvl5pPr marL="2057400" indent="-228600">
              <a:spcBef>
                <a:spcPct val="20000"/>
              </a:spcBef>
              <a:buFont typeface="Arial" charset="0"/>
              <a:buChar char="»"/>
              <a:tabLst>
                <a:tab pos="914400"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914400" algn="l"/>
              </a:tabLst>
              <a:defRPr sz="2000">
                <a:solidFill>
                  <a:schemeClr val="tx1"/>
                </a:solidFill>
                <a:latin typeface="Calibri" pitchFamily="34" charset="0"/>
              </a:defRPr>
            </a:lvl9pPr>
          </a:lstStyle>
          <a:p>
            <a:pPr>
              <a:spcBef>
                <a:spcPts val="661"/>
              </a:spcBef>
              <a:buNone/>
              <a:defRPr/>
            </a:pPr>
            <a:r>
              <a:rPr lang="en-US" altLang="en-US" sz="2205" dirty="0">
                <a:latin typeface="+mn-lt"/>
              </a:rPr>
              <a:t>Notes on Slack:</a:t>
            </a:r>
          </a:p>
          <a:p>
            <a:pPr>
              <a:spcBef>
                <a:spcPts val="661"/>
              </a:spcBef>
              <a:defRPr/>
            </a:pPr>
            <a:r>
              <a:rPr lang="en-US" altLang="en-US" sz="2205" dirty="0">
                <a:latin typeface="+mn-lt"/>
              </a:rPr>
              <a:t>Channel name: </a:t>
            </a:r>
            <a:r>
              <a:rPr lang="en-US" altLang="en-US" sz="2205" dirty="0" err="1">
                <a:latin typeface="+mn-lt"/>
              </a:rPr>
              <a:t>itws-mitr.slack.com</a:t>
            </a:r>
            <a:endParaRPr lang="en-US" altLang="en-US" sz="2205" dirty="0">
              <a:latin typeface="+mn-lt"/>
            </a:endParaRPr>
          </a:p>
          <a:p>
            <a:pPr>
              <a:spcBef>
                <a:spcPts val="661"/>
              </a:spcBef>
              <a:defRPr/>
            </a:pPr>
            <a:r>
              <a:rPr lang="en-US" altLang="en-US" sz="2205" dirty="0">
                <a:latin typeface="+mn-lt"/>
              </a:rPr>
              <a:t>Please use your full name (First &amp; Last) as it appears in SIS when signing up.</a:t>
            </a:r>
          </a:p>
          <a:p>
            <a:pPr>
              <a:spcBef>
                <a:spcPts val="661"/>
              </a:spcBef>
              <a:defRPr/>
            </a:pPr>
            <a:r>
              <a:rPr lang="en-US" altLang="en-US" sz="2205" dirty="0">
                <a:latin typeface="+mn-lt"/>
              </a:rPr>
              <a:t>Please use your RPI e-mail address when signing up.</a:t>
            </a:r>
          </a:p>
          <a:p>
            <a:pPr>
              <a:spcBef>
                <a:spcPts val="661"/>
              </a:spcBef>
              <a:defRPr/>
            </a:pPr>
            <a:r>
              <a:rPr lang="en-US" altLang="en-US" sz="2205" dirty="0">
                <a:latin typeface="+mn-lt"/>
              </a:rPr>
              <a:t>Please use the following link to join: </a:t>
            </a:r>
            <a:r>
              <a:rPr lang="en-US" altLang="en-US" sz="2205" dirty="0">
                <a:latin typeface="+mn-lt"/>
                <a:hlinkClick r:id="rId2"/>
              </a:rPr>
              <a:t>https://join.slack.com/t/itws-mitr/shared_invite/enQtNDI1ODU5NjI2MTE3LWU4M2IzNTEzMTIyMTczYTgwOGFmMWEzYTM4OTNiMTMyY2NiMGFiZTA2N2I3Nzc0YjBiOWM4ZDY3MzVkMGVlMzM</a:t>
            </a:r>
            <a:endParaRPr lang="en-US" altLang="en-US" sz="2205" dirty="0">
              <a:latin typeface="+mn-lt"/>
            </a:endParaRPr>
          </a:p>
          <a:p>
            <a:pPr indent="0">
              <a:spcBef>
                <a:spcPts val="661"/>
              </a:spcBef>
              <a:buNone/>
              <a:defRPr/>
            </a:pPr>
            <a:endParaRPr lang="en-US" altLang="en-US" sz="2205" dirty="0">
              <a:latin typeface="+mn-lt"/>
            </a:endParaRPr>
          </a:p>
          <a:p>
            <a:pPr>
              <a:spcBef>
                <a:spcPts val="661"/>
              </a:spcBef>
              <a:buNone/>
              <a:defRPr/>
            </a:pPr>
            <a:endParaRPr lang="en-US" altLang="en-US" sz="2205" dirty="0">
              <a:latin typeface="+mn-lt"/>
            </a:endParaRPr>
          </a:p>
          <a:p>
            <a:pPr>
              <a:spcBef>
                <a:spcPct val="0"/>
              </a:spcBef>
              <a:buFontTx/>
              <a:buNone/>
              <a:defRPr/>
            </a:pPr>
            <a:endParaRPr lang="en-US" altLang="en-US" sz="2205" b="1" dirty="0">
              <a:latin typeface="Tahoma" pitchFamily="34" charset="0"/>
            </a:endParaRPr>
          </a:p>
        </p:txBody>
      </p:sp>
    </p:spTree>
    <p:extLst>
      <p:ext uri="{BB962C8B-B14F-4D97-AF65-F5344CB8AC3E}">
        <p14:creationId xmlns:p14="http://schemas.microsoft.com/office/powerpoint/2010/main" val="182308171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Learning Objectives</a:t>
            </a:r>
            <a:endParaRPr lang="en-US" dirty="0"/>
          </a:p>
        </p:txBody>
      </p:sp>
      <p:sp>
        <p:nvSpPr>
          <p:cNvPr id="5" name="Content Placeholder 4"/>
          <p:cNvSpPr>
            <a:spLocks noGrp="1"/>
          </p:cNvSpPr>
          <p:nvPr>
            <p:ph idx="1"/>
          </p:nvPr>
        </p:nvSpPr>
        <p:spPr/>
        <p:txBody>
          <a:bodyPr/>
          <a:lstStyle/>
          <a:p>
            <a:r>
              <a:rPr lang="en-US" altLang="en-US" dirty="0"/>
              <a:t>Diagram the five forces of competitive advantage.</a:t>
            </a:r>
          </a:p>
          <a:p>
            <a:r>
              <a:rPr lang="en-US" altLang="en-US" dirty="0"/>
              <a:t>Apply the framework to an industry, assessing the competitive landscape and the role of technology in influencing the relative power of buyers, suppliers, competitors, and alternatives.</a:t>
            </a:r>
          </a:p>
          <a:p>
            <a:endParaRPr lang="en-US" altLang="en-US" dirty="0"/>
          </a:p>
          <a:p>
            <a:endParaRPr lang="en-US" dirty="0"/>
          </a:p>
        </p:txBody>
      </p:sp>
    </p:spTree>
    <p:extLst>
      <p:ext uri="{BB962C8B-B14F-4D97-AF65-F5344CB8AC3E}">
        <p14:creationId xmlns:p14="http://schemas.microsoft.com/office/powerpoint/2010/main" val="1445634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The Five Forces of Industry Competitive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70122574"/>
              </p:ext>
            </p:extLst>
          </p:nvPr>
        </p:nvGraphicFramePr>
        <p:xfrm>
          <a:off x="504507" y="2103437"/>
          <a:ext cx="9071610" cy="4878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7079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68312" y="427037"/>
            <a:ext cx="9239603" cy="1076204"/>
          </a:xfrm>
        </p:spPr>
        <p:txBody>
          <a:bodyPr/>
          <a:lstStyle/>
          <a:p>
            <a:r>
              <a:rPr lang="en-US" altLang="en-US" sz="4409" dirty="0"/>
              <a:t>Porter Five Forces of Competition</a:t>
            </a:r>
          </a:p>
        </p:txBody>
      </p:sp>
      <p:sp>
        <p:nvSpPr>
          <p:cNvPr id="32772" name="Rectangle 3"/>
          <p:cNvSpPr>
            <a:spLocks noChangeArrowheads="1"/>
          </p:cNvSpPr>
          <p:nvPr/>
        </p:nvSpPr>
        <p:spPr bwMode="auto">
          <a:xfrm>
            <a:off x="3892361" y="3527848"/>
            <a:ext cx="2183906" cy="1763924"/>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Industry </a:t>
            </a:r>
          </a:p>
          <a:p>
            <a:pPr algn="ctr">
              <a:spcBef>
                <a:spcPct val="0"/>
              </a:spcBef>
              <a:buFontTx/>
              <a:buNone/>
            </a:pPr>
            <a:r>
              <a:rPr lang="en-US" altLang="en-US" sz="2646" b="1">
                <a:solidFill>
                  <a:srgbClr val="1F497D"/>
                </a:solidFill>
                <a:latin typeface="Times New Roman" pitchFamily="18" charset="0"/>
              </a:rPr>
              <a:t>Competitors</a:t>
            </a:r>
            <a:endParaRPr lang="en-US" altLang="en-US" sz="2646">
              <a:solidFill>
                <a:srgbClr val="1F497D"/>
              </a:solidFill>
              <a:latin typeface="Times New Roman" pitchFamily="18" charset="0"/>
            </a:endParaRPr>
          </a:p>
        </p:txBody>
      </p:sp>
      <p:sp>
        <p:nvSpPr>
          <p:cNvPr id="32773" name="Rectangle 4"/>
          <p:cNvSpPr>
            <a:spLocks noChangeArrowheads="1"/>
          </p:cNvSpPr>
          <p:nvPr/>
        </p:nvSpPr>
        <p:spPr bwMode="auto">
          <a:xfrm>
            <a:off x="4144351" y="2015913"/>
            <a:ext cx="1595931" cy="923960"/>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Suppliers</a:t>
            </a:r>
            <a:endParaRPr lang="en-US" altLang="en-US" sz="2646">
              <a:solidFill>
                <a:srgbClr val="1F497D"/>
              </a:solidFill>
              <a:latin typeface="Times New Roman" pitchFamily="18" charset="0"/>
            </a:endParaRPr>
          </a:p>
        </p:txBody>
      </p:sp>
      <p:sp>
        <p:nvSpPr>
          <p:cNvPr id="32774" name="Line 5"/>
          <p:cNvSpPr>
            <a:spLocks noChangeShapeType="1"/>
          </p:cNvSpPr>
          <p:nvPr/>
        </p:nvSpPr>
        <p:spPr bwMode="auto">
          <a:xfrm>
            <a:off x="4900318" y="2939873"/>
            <a:ext cx="0" cy="5879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75" name="Rectangle 6"/>
          <p:cNvSpPr>
            <a:spLocks noChangeArrowheads="1"/>
          </p:cNvSpPr>
          <p:nvPr/>
        </p:nvSpPr>
        <p:spPr bwMode="auto">
          <a:xfrm>
            <a:off x="7476207" y="3947830"/>
            <a:ext cx="1595931" cy="1007957"/>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Substitutes</a:t>
            </a:r>
            <a:endParaRPr lang="en-US" altLang="en-US" sz="2646">
              <a:solidFill>
                <a:srgbClr val="1F497D"/>
              </a:solidFill>
              <a:latin typeface="Times New Roman" pitchFamily="18" charset="0"/>
            </a:endParaRPr>
          </a:p>
        </p:txBody>
      </p:sp>
      <p:sp>
        <p:nvSpPr>
          <p:cNvPr id="32776" name="Rectangle 7"/>
          <p:cNvSpPr>
            <a:spLocks noChangeArrowheads="1"/>
          </p:cNvSpPr>
          <p:nvPr/>
        </p:nvSpPr>
        <p:spPr bwMode="auto">
          <a:xfrm>
            <a:off x="4228347" y="5963743"/>
            <a:ext cx="1427939" cy="1007957"/>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Buyers</a:t>
            </a:r>
            <a:endParaRPr lang="en-US" altLang="en-US" sz="2646">
              <a:solidFill>
                <a:srgbClr val="1F497D"/>
              </a:solidFill>
              <a:latin typeface="Times New Roman" pitchFamily="18" charset="0"/>
            </a:endParaRPr>
          </a:p>
        </p:txBody>
      </p:sp>
      <p:sp>
        <p:nvSpPr>
          <p:cNvPr id="32777" name="Rectangle 8"/>
          <p:cNvSpPr>
            <a:spLocks noChangeArrowheads="1"/>
          </p:cNvSpPr>
          <p:nvPr/>
        </p:nvSpPr>
        <p:spPr bwMode="auto">
          <a:xfrm>
            <a:off x="840492" y="4031826"/>
            <a:ext cx="1679928" cy="1007957"/>
          </a:xfrm>
          <a:prstGeom prst="rect">
            <a:avLst/>
          </a:prstGeom>
          <a:solidFill>
            <a:srgbClr val="C3C0FE"/>
          </a:solidFill>
          <a:ln w="9525">
            <a:solidFill>
              <a:schemeClr val="tx1"/>
            </a:solidFill>
            <a:miter lim="800000"/>
            <a:headEnd/>
            <a:tailEnd/>
          </a:ln>
        </p:spPr>
        <p:txBody>
          <a:bodyPr wrap="none"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2646" b="1">
                <a:solidFill>
                  <a:srgbClr val="1F497D"/>
                </a:solidFill>
                <a:latin typeface="Times New Roman" pitchFamily="18" charset="0"/>
              </a:rPr>
              <a:t>Potential</a:t>
            </a:r>
          </a:p>
          <a:p>
            <a:pPr algn="ctr">
              <a:spcBef>
                <a:spcPct val="0"/>
              </a:spcBef>
              <a:buFontTx/>
              <a:buNone/>
            </a:pPr>
            <a:r>
              <a:rPr lang="en-US" altLang="en-US" sz="2646" b="1">
                <a:solidFill>
                  <a:srgbClr val="1F497D"/>
                </a:solidFill>
                <a:latin typeface="Times New Roman" pitchFamily="18" charset="0"/>
              </a:rPr>
              <a:t>Entrants</a:t>
            </a:r>
          </a:p>
        </p:txBody>
      </p:sp>
      <p:sp>
        <p:nvSpPr>
          <p:cNvPr id="32778" name="Line 9"/>
          <p:cNvSpPr>
            <a:spLocks noChangeShapeType="1"/>
          </p:cNvSpPr>
          <p:nvPr/>
        </p:nvSpPr>
        <p:spPr bwMode="auto">
          <a:xfrm flipV="1">
            <a:off x="4956316" y="5291772"/>
            <a:ext cx="0" cy="671971"/>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79" name="Line 10"/>
          <p:cNvSpPr>
            <a:spLocks noChangeShapeType="1"/>
          </p:cNvSpPr>
          <p:nvPr/>
        </p:nvSpPr>
        <p:spPr bwMode="auto">
          <a:xfrm>
            <a:off x="2520420" y="4535805"/>
            <a:ext cx="1343942"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0" name="Line 11"/>
          <p:cNvSpPr>
            <a:spLocks noChangeShapeType="1"/>
          </p:cNvSpPr>
          <p:nvPr/>
        </p:nvSpPr>
        <p:spPr bwMode="auto">
          <a:xfrm flipH="1">
            <a:off x="6048269" y="4451808"/>
            <a:ext cx="1343942"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1" name="Text Box 12"/>
          <p:cNvSpPr txBox="1">
            <a:spLocks noChangeArrowheads="1"/>
          </p:cNvSpPr>
          <p:nvPr/>
        </p:nvSpPr>
        <p:spPr bwMode="auto">
          <a:xfrm>
            <a:off x="420510" y="6551718"/>
            <a:ext cx="1847921" cy="49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endParaRPr lang="en-US" altLang="en-US" sz="2646">
              <a:latin typeface="Tahoma" pitchFamily="34" charset="0"/>
            </a:endParaRPr>
          </a:p>
        </p:txBody>
      </p:sp>
    </p:spTree>
    <p:extLst>
      <p:ext uri="{BB962C8B-B14F-4D97-AF65-F5344CB8AC3E}">
        <p14:creationId xmlns:p14="http://schemas.microsoft.com/office/powerpoint/2010/main" val="285570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5"/>
          <p:cNvSpPr>
            <a:spLocks noChangeArrowheads="1"/>
          </p:cNvSpPr>
          <p:nvPr/>
        </p:nvSpPr>
        <p:spPr bwMode="auto">
          <a:xfrm>
            <a:off x="529" y="-1"/>
            <a:ext cx="10079567" cy="7559675"/>
          </a:xfrm>
          <a:prstGeom prst="rect">
            <a:avLst/>
          </a:prstGeom>
          <a:solidFill>
            <a:schemeClr val="bg1"/>
          </a:solidFill>
          <a:ln w="9525" algn="ctr">
            <a:solidFill>
              <a:schemeClr val="tx1"/>
            </a:solidFill>
            <a:round/>
            <a:headEnd/>
            <a:tailEnd/>
          </a:ln>
        </p:spPr>
        <p:txBody>
          <a:bodyPr lIns="100785" tIns="50392" rIns="100785" bIns="50392" anchor="ct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984">
              <a:latin typeface="Times New Roman" pitchFamily="18" charset="0"/>
            </a:endParaRPr>
          </a:p>
        </p:txBody>
      </p:sp>
      <p:sp>
        <p:nvSpPr>
          <p:cNvPr id="3379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itchFamily="34" charset="0"/>
              <a:buChar char="•"/>
              <a:defRPr sz="3527">
                <a:solidFill>
                  <a:schemeClr val="tx1"/>
                </a:solidFill>
                <a:latin typeface="Calibri" pitchFamily="34" charset="0"/>
              </a:defRPr>
            </a:lvl1pPr>
            <a:lvl2pPr marL="818954" indent="-314982">
              <a:spcBef>
                <a:spcPct val="20000"/>
              </a:spcBef>
              <a:buFont typeface="Arial" pitchFamily="34" charset="0"/>
              <a:buChar char="–"/>
              <a:defRPr sz="3086">
                <a:solidFill>
                  <a:schemeClr val="tx1"/>
                </a:solidFill>
                <a:latin typeface="Calibri" pitchFamily="34" charset="0"/>
              </a:defRPr>
            </a:lvl2pPr>
            <a:lvl3pPr marL="1259929" indent="-251986">
              <a:spcBef>
                <a:spcPct val="20000"/>
              </a:spcBef>
              <a:buFont typeface="Arial" pitchFamily="34" charset="0"/>
              <a:buChar char="•"/>
              <a:defRPr sz="2646">
                <a:solidFill>
                  <a:schemeClr val="tx1"/>
                </a:solidFill>
                <a:latin typeface="Calibri" pitchFamily="34" charset="0"/>
              </a:defRPr>
            </a:lvl3pPr>
            <a:lvl4pPr marL="1763900" indent="-251986">
              <a:spcBef>
                <a:spcPct val="20000"/>
              </a:spcBef>
              <a:buFont typeface="Arial" pitchFamily="34" charset="0"/>
              <a:buChar char="–"/>
              <a:defRPr sz="2205">
                <a:solidFill>
                  <a:schemeClr val="tx1"/>
                </a:solidFill>
                <a:latin typeface="Calibri" pitchFamily="34" charset="0"/>
              </a:defRPr>
            </a:lvl4pPr>
            <a:lvl5pPr marL="2267872" indent="-251986">
              <a:spcBef>
                <a:spcPct val="20000"/>
              </a:spcBef>
              <a:buFont typeface="Arial" pitchFamily="34" charset="0"/>
              <a:buChar char="»"/>
              <a:defRPr sz="2205">
                <a:solidFill>
                  <a:schemeClr val="tx1"/>
                </a:solidFill>
                <a:latin typeface="Calibri" pitchFamily="34" charset="0"/>
              </a:defRPr>
            </a:lvl5pPr>
            <a:lvl6pPr marL="2771844" indent="-251986" eaLnBrk="0" fontAlgn="base" hangingPunct="0">
              <a:spcBef>
                <a:spcPct val="20000"/>
              </a:spcBef>
              <a:spcAft>
                <a:spcPct val="0"/>
              </a:spcAft>
              <a:buFont typeface="Arial" pitchFamily="34" charset="0"/>
              <a:buChar char="»"/>
              <a:defRPr sz="2205">
                <a:solidFill>
                  <a:schemeClr val="tx1"/>
                </a:solidFill>
                <a:latin typeface="Calibri" pitchFamily="34" charset="0"/>
              </a:defRPr>
            </a:lvl6pPr>
            <a:lvl7pPr marL="3275815" indent="-251986" eaLnBrk="0" fontAlgn="base" hangingPunct="0">
              <a:spcBef>
                <a:spcPct val="20000"/>
              </a:spcBef>
              <a:spcAft>
                <a:spcPct val="0"/>
              </a:spcAft>
              <a:buFont typeface="Arial" pitchFamily="34" charset="0"/>
              <a:buChar char="»"/>
              <a:defRPr sz="2205">
                <a:solidFill>
                  <a:schemeClr val="tx1"/>
                </a:solidFill>
                <a:latin typeface="Calibri" pitchFamily="34" charset="0"/>
              </a:defRPr>
            </a:lvl7pPr>
            <a:lvl8pPr marL="3779787" indent="-251986" eaLnBrk="0" fontAlgn="base" hangingPunct="0">
              <a:spcBef>
                <a:spcPct val="20000"/>
              </a:spcBef>
              <a:spcAft>
                <a:spcPct val="0"/>
              </a:spcAft>
              <a:buFont typeface="Arial" pitchFamily="34" charset="0"/>
              <a:buChar char="»"/>
              <a:defRPr sz="2205">
                <a:solidFill>
                  <a:schemeClr val="tx1"/>
                </a:solidFill>
                <a:latin typeface="Calibri" pitchFamily="34" charset="0"/>
              </a:defRPr>
            </a:lvl8pPr>
            <a:lvl9pPr marL="4283758" indent="-251986" eaLnBrk="0" fontAlgn="base" hangingPunct="0">
              <a:spcBef>
                <a:spcPct val="20000"/>
              </a:spcBef>
              <a:spcAft>
                <a:spcPct val="0"/>
              </a:spcAft>
              <a:buFont typeface="Arial" pitchFamily="34" charset="0"/>
              <a:buChar char="»"/>
              <a:defRPr sz="2205">
                <a:solidFill>
                  <a:schemeClr val="tx1"/>
                </a:solidFill>
                <a:latin typeface="Calibri" pitchFamily="34" charset="0"/>
              </a:defRPr>
            </a:lvl9pPr>
          </a:lstStyle>
          <a:p>
            <a:pPr eaLnBrk="1">
              <a:spcBef>
                <a:spcPct val="0"/>
              </a:spcBef>
              <a:buFont typeface="Wingdings" pitchFamily="2" charset="2"/>
              <a:buNone/>
            </a:pPr>
            <a:fld id="{55797ED7-8530-486D-BE53-ADD228E76FD6}" type="slidenum">
              <a:rPr lang="en-US" altLang="en-US" sz="1323">
                <a:solidFill>
                  <a:schemeClr val="bg1"/>
                </a:solidFill>
                <a:latin typeface="Arial" pitchFamily="34" charset="0"/>
                <a:ea typeface="MS PGothic" pitchFamily="34" charset="-128"/>
              </a:rPr>
              <a:pPr eaLnBrk="1">
                <a:spcBef>
                  <a:spcPct val="0"/>
                </a:spcBef>
                <a:buFont typeface="Wingdings" pitchFamily="2" charset="2"/>
                <a:buNone/>
              </a:pPr>
              <a:t>63</a:t>
            </a:fld>
            <a:endParaRPr lang="en-US" altLang="en-US" sz="1323">
              <a:solidFill>
                <a:schemeClr val="bg1"/>
              </a:solidFill>
              <a:latin typeface="Arial" pitchFamily="34" charset="0"/>
              <a:ea typeface="MS PGothic" pitchFamily="34" charset="-128"/>
            </a:endParaRPr>
          </a:p>
        </p:txBody>
      </p:sp>
      <p:sp>
        <p:nvSpPr>
          <p:cNvPr id="33796" name="Rectangle 3"/>
          <p:cNvSpPr>
            <a:spLocks noChangeArrowheads="1"/>
          </p:cNvSpPr>
          <p:nvPr/>
        </p:nvSpPr>
        <p:spPr bwMode="auto">
          <a:xfrm>
            <a:off x="3444380" y="3023870"/>
            <a:ext cx="3347607" cy="2687884"/>
          </a:xfrm>
          <a:prstGeom prst="rect">
            <a:avLst/>
          </a:prstGeom>
          <a:solidFill>
            <a:srgbClr val="C3C0FE"/>
          </a:solidFill>
          <a:ln w="9525">
            <a:solidFill>
              <a:schemeClr val="tx1"/>
            </a:solidFill>
            <a:miter lim="800000"/>
            <a:headEnd/>
            <a:tailEnd/>
          </a:ln>
        </p:spPr>
        <p:txBody>
          <a:bodyPr wrap="none" lIns="100785" tIns="50392" rIns="100785" bIns="50392"/>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646" b="1" u="sng">
                <a:solidFill>
                  <a:schemeClr val="tx2"/>
                </a:solidFill>
                <a:latin typeface="Times New Roman" pitchFamily="18" charset="0"/>
              </a:rPr>
              <a:t>Industry </a:t>
            </a:r>
          </a:p>
          <a:p>
            <a:pPr>
              <a:spcBef>
                <a:spcPct val="0"/>
              </a:spcBef>
              <a:buFontTx/>
              <a:buNone/>
            </a:pPr>
            <a:r>
              <a:rPr lang="en-US" altLang="en-US" sz="2646" b="1" u="sng">
                <a:solidFill>
                  <a:schemeClr val="tx2"/>
                </a:solidFill>
                <a:latin typeface="Times New Roman" pitchFamily="18" charset="0"/>
              </a:rPr>
              <a:t>Competitors</a:t>
            </a:r>
          </a:p>
          <a:p>
            <a:pPr>
              <a:spcBef>
                <a:spcPct val="0"/>
              </a:spcBef>
              <a:buFontTx/>
              <a:buNone/>
            </a:pPr>
            <a:r>
              <a:rPr lang="en-US" altLang="en-US" sz="2205" b="1">
                <a:latin typeface="Times New Roman" pitchFamily="18" charset="0"/>
              </a:rPr>
              <a:t>Cisco, Ericsson, Huawei, </a:t>
            </a:r>
          </a:p>
          <a:p>
            <a:pPr>
              <a:spcBef>
                <a:spcPct val="0"/>
              </a:spcBef>
              <a:buFontTx/>
              <a:buNone/>
            </a:pPr>
            <a:r>
              <a:rPr lang="en-US" altLang="en-US" sz="2205" b="1">
                <a:latin typeface="Times New Roman" pitchFamily="18" charset="0"/>
              </a:rPr>
              <a:t>Alcatel-Lucent, Juniper</a:t>
            </a:r>
          </a:p>
          <a:p>
            <a:pPr>
              <a:spcBef>
                <a:spcPct val="0"/>
              </a:spcBef>
              <a:buFontTx/>
              <a:buNone/>
            </a:pPr>
            <a:r>
              <a:rPr lang="en-US" altLang="en-US" sz="2205" b="1">
                <a:solidFill>
                  <a:srgbClr val="FF0000"/>
                </a:solidFill>
                <a:latin typeface="Times New Roman" pitchFamily="18" charset="0"/>
              </a:rPr>
              <a:t>Power of Industry Comp</a:t>
            </a:r>
          </a:p>
          <a:p>
            <a:pPr>
              <a:spcBef>
                <a:spcPct val="0"/>
              </a:spcBef>
              <a:buFontTx/>
              <a:buNone/>
            </a:pPr>
            <a:r>
              <a:rPr lang="en-US" altLang="en-US" sz="2205" b="1">
                <a:solidFill>
                  <a:srgbClr val="FF0000"/>
                </a:solidFill>
                <a:latin typeface="Times New Roman" pitchFamily="18" charset="0"/>
              </a:rPr>
              <a:t>is Hi</a:t>
            </a:r>
          </a:p>
          <a:p>
            <a:pPr>
              <a:spcBef>
                <a:spcPct val="0"/>
              </a:spcBef>
              <a:buFontTx/>
              <a:buNone/>
            </a:pPr>
            <a:endParaRPr lang="en-US" altLang="en-US" sz="2646">
              <a:solidFill>
                <a:srgbClr val="CC0000"/>
              </a:solidFill>
              <a:latin typeface="Times New Roman" pitchFamily="18" charset="0"/>
            </a:endParaRPr>
          </a:p>
        </p:txBody>
      </p:sp>
      <p:sp>
        <p:nvSpPr>
          <p:cNvPr id="33797" name="Rectangle 4"/>
          <p:cNvSpPr>
            <a:spLocks noChangeArrowheads="1"/>
          </p:cNvSpPr>
          <p:nvPr/>
        </p:nvSpPr>
        <p:spPr bwMode="auto">
          <a:xfrm>
            <a:off x="3444380" y="167993"/>
            <a:ext cx="3347607" cy="2687884"/>
          </a:xfrm>
          <a:prstGeom prst="rect">
            <a:avLst/>
          </a:prstGeom>
          <a:solidFill>
            <a:srgbClr val="C3C0FE"/>
          </a:solidFill>
          <a:ln w="9525">
            <a:solidFill>
              <a:schemeClr val="tx1"/>
            </a:solidFill>
            <a:miter lim="800000"/>
            <a:headEnd/>
            <a:tailEnd/>
          </a:ln>
        </p:spPr>
        <p:txBody>
          <a:bodyPr wrap="none" lIns="100785" tIns="50392" rIns="100785" bIns="50392"/>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646" b="1" u="sng">
                <a:solidFill>
                  <a:schemeClr val="tx2"/>
                </a:solidFill>
                <a:latin typeface="Times New Roman" pitchFamily="18" charset="0"/>
              </a:rPr>
              <a:t>Suppliers</a:t>
            </a:r>
          </a:p>
          <a:p>
            <a:pPr>
              <a:spcBef>
                <a:spcPct val="0"/>
              </a:spcBef>
              <a:buFontTx/>
              <a:buNone/>
            </a:pPr>
            <a:r>
              <a:rPr lang="en-US" altLang="en-US" sz="2205" b="1">
                <a:latin typeface="Times New Roman" pitchFamily="18" charset="0"/>
              </a:rPr>
              <a:t>HW Components</a:t>
            </a:r>
          </a:p>
          <a:p>
            <a:pPr>
              <a:spcBef>
                <a:spcPct val="0"/>
              </a:spcBef>
              <a:buFontTx/>
              <a:buNone/>
            </a:pPr>
            <a:r>
              <a:rPr lang="en-US" altLang="en-US" sz="2205" b="1">
                <a:latin typeface="Times New Roman" pitchFamily="18" charset="0"/>
              </a:rPr>
              <a:t>SW Components</a:t>
            </a:r>
          </a:p>
          <a:p>
            <a:pPr>
              <a:spcBef>
                <a:spcPct val="0"/>
              </a:spcBef>
              <a:buFontTx/>
              <a:buNone/>
            </a:pPr>
            <a:r>
              <a:rPr lang="en-US" altLang="en-US" sz="2205" b="1">
                <a:latin typeface="Times New Roman" pitchFamily="18" charset="0"/>
              </a:rPr>
              <a:t>Semiconductors</a:t>
            </a:r>
          </a:p>
          <a:p>
            <a:pPr>
              <a:spcBef>
                <a:spcPct val="0"/>
              </a:spcBef>
              <a:buFontTx/>
              <a:buNone/>
            </a:pPr>
            <a:r>
              <a:rPr lang="en-US" altLang="en-US" sz="2205" b="1">
                <a:latin typeface="Times New Roman" pitchFamily="18" charset="0"/>
              </a:rPr>
              <a:t>Optoelectronics </a:t>
            </a:r>
          </a:p>
          <a:p>
            <a:pPr>
              <a:spcBef>
                <a:spcPct val="0"/>
              </a:spcBef>
              <a:buFontTx/>
              <a:buNone/>
            </a:pPr>
            <a:r>
              <a:rPr lang="en-US" altLang="en-US" sz="2205" b="1">
                <a:solidFill>
                  <a:srgbClr val="FF0000"/>
                </a:solidFill>
                <a:latin typeface="Times New Roman" pitchFamily="18" charset="0"/>
              </a:rPr>
              <a:t>Power of Suppliers is Med</a:t>
            </a:r>
            <a:endParaRPr lang="en-US" altLang="en-US" sz="2205" b="1">
              <a:latin typeface="Times New Roman" pitchFamily="18" charset="0"/>
            </a:endParaRPr>
          </a:p>
        </p:txBody>
      </p:sp>
      <p:sp>
        <p:nvSpPr>
          <p:cNvPr id="33798" name="Line 5"/>
          <p:cNvSpPr>
            <a:spLocks noChangeShapeType="1"/>
          </p:cNvSpPr>
          <p:nvPr/>
        </p:nvSpPr>
        <p:spPr bwMode="auto">
          <a:xfrm flipH="1">
            <a:off x="4849571" y="2771880"/>
            <a:ext cx="50747" cy="25198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33799" name="Rectangle 6"/>
          <p:cNvSpPr>
            <a:spLocks noChangeArrowheads="1"/>
          </p:cNvSpPr>
          <p:nvPr/>
        </p:nvSpPr>
        <p:spPr bwMode="auto">
          <a:xfrm>
            <a:off x="7173472" y="3023870"/>
            <a:ext cx="2906624" cy="2687884"/>
          </a:xfrm>
          <a:prstGeom prst="rect">
            <a:avLst/>
          </a:prstGeom>
          <a:solidFill>
            <a:srgbClr val="C3C0FE"/>
          </a:solidFill>
          <a:ln w="9525">
            <a:solidFill>
              <a:schemeClr val="tx1"/>
            </a:solidFill>
            <a:miter lim="800000"/>
            <a:headEnd/>
            <a:tailEnd/>
          </a:ln>
        </p:spPr>
        <p:txBody>
          <a:bodyPr wrap="none" lIns="100785" tIns="50392" rIns="100785" bIns="50392"/>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646" b="1" u="sng">
                <a:solidFill>
                  <a:schemeClr val="tx2"/>
                </a:solidFill>
                <a:latin typeface="Times New Roman" pitchFamily="18" charset="0"/>
              </a:rPr>
              <a:t>Substitutes</a:t>
            </a:r>
          </a:p>
          <a:p>
            <a:pPr>
              <a:spcBef>
                <a:spcPct val="0"/>
              </a:spcBef>
              <a:buFontTx/>
              <a:buNone/>
            </a:pPr>
            <a:endParaRPr lang="en-US" altLang="en-US" sz="2205" b="1">
              <a:latin typeface="Times New Roman" pitchFamily="18" charset="0"/>
            </a:endParaRPr>
          </a:p>
          <a:p>
            <a:pPr>
              <a:spcBef>
                <a:spcPct val="0"/>
              </a:spcBef>
              <a:buFontTx/>
              <a:buNone/>
            </a:pPr>
            <a:r>
              <a:rPr lang="en-US" altLang="en-US" sz="2205" b="1">
                <a:solidFill>
                  <a:srgbClr val="FF0000"/>
                </a:solidFill>
                <a:latin typeface="Times New Roman" pitchFamily="18" charset="0"/>
              </a:rPr>
              <a:t>Power of Substitutes</a:t>
            </a:r>
          </a:p>
          <a:p>
            <a:pPr>
              <a:spcBef>
                <a:spcPct val="0"/>
              </a:spcBef>
              <a:buFontTx/>
              <a:buNone/>
            </a:pPr>
            <a:r>
              <a:rPr lang="en-US" altLang="en-US" sz="2205" b="1">
                <a:solidFill>
                  <a:srgbClr val="FF0000"/>
                </a:solidFill>
                <a:latin typeface="Times New Roman" pitchFamily="18" charset="0"/>
              </a:rPr>
              <a:t>is Lo</a:t>
            </a:r>
            <a:endParaRPr lang="en-US" altLang="en-US" sz="2205">
              <a:solidFill>
                <a:srgbClr val="FF0000"/>
              </a:solidFill>
              <a:latin typeface="Times New Roman" pitchFamily="18" charset="0"/>
            </a:endParaRPr>
          </a:p>
        </p:txBody>
      </p:sp>
      <p:sp>
        <p:nvSpPr>
          <p:cNvPr id="33800" name="Rectangle 7"/>
          <p:cNvSpPr>
            <a:spLocks noChangeArrowheads="1"/>
          </p:cNvSpPr>
          <p:nvPr/>
        </p:nvSpPr>
        <p:spPr bwMode="auto">
          <a:xfrm>
            <a:off x="2520421" y="5963743"/>
            <a:ext cx="5039783" cy="1511935"/>
          </a:xfrm>
          <a:prstGeom prst="rect">
            <a:avLst/>
          </a:prstGeom>
          <a:solidFill>
            <a:srgbClr val="C3C0FE"/>
          </a:solidFill>
          <a:ln w="9525">
            <a:solidFill>
              <a:schemeClr val="tx1"/>
            </a:solidFill>
            <a:miter lim="800000"/>
            <a:headEnd/>
            <a:tailEnd/>
          </a:ln>
        </p:spPr>
        <p:txBody>
          <a:bodyPr wrap="none" lIns="100785" tIns="50392" rIns="100785" bIns="50392"/>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646" b="1" u="sng">
                <a:solidFill>
                  <a:schemeClr val="tx2"/>
                </a:solidFill>
                <a:latin typeface="Times New Roman" pitchFamily="18" charset="0"/>
              </a:rPr>
              <a:t>Buyers</a:t>
            </a:r>
          </a:p>
          <a:p>
            <a:pPr>
              <a:spcBef>
                <a:spcPct val="0"/>
              </a:spcBef>
              <a:buFontTx/>
              <a:buNone/>
            </a:pPr>
            <a:r>
              <a:rPr lang="en-US" altLang="en-US" sz="2205" b="1">
                <a:latin typeface="Times New Roman" pitchFamily="18" charset="0"/>
              </a:rPr>
              <a:t>Carriers: AT&amp;T, Verizon, China Telcom</a:t>
            </a:r>
          </a:p>
          <a:p>
            <a:pPr>
              <a:spcBef>
                <a:spcPct val="0"/>
              </a:spcBef>
              <a:buFontTx/>
              <a:buNone/>
            </a:pPr>
            <a:r>
              <a:rPr lang="en-US" altLang="en-US" sz="2205" b="1">
                <a:latin typeface="Times New Roman" pitchFamily="18" charset="0"/>
              </a:rPr>
              <a:t>Enterprises: Google, Apple, GE, IBM</a:t>
            </a:r>
          </a:p>
          <a:p>
            <a:pPr>
              <a:spcBef>
                <a:spcPct val="0"/>
              </a:spcBef>
              <a:buFontTx/>
              <a:buNone/>
            </a:pPr>
            <a:r>
              <a:rPr lang="en-US" altLang="en-US" sz="2205" b="1">
                <a:solidFill>
                  <a:srgbClr val="FF0000"/>
                </a:solidFill>
                <a:latin typeface="Times New Roman" pitchFamily="18" charset="0"/>
              </a:rPr>
              <a:t>Power of Buyers is Hi</a:t>
            </a:r>
            <a:endParaRPr lang="en-US" altLang="en-US" sz="2205">
              <a:solidFill>
                <a:srgbClr val="FF0000"/>
              </a:solidFill>
              <a:latin typeface="Times New Roman" pitchFamily="18" charset="0"/>
            </a:endParaRPr>
          </a:p>
        </p:txBody>
      </p:sp>
      <p:sp>
        <p:nvSpPr>
          <p:cNvPr id="33801" name="Rectangle 8"/>
          <p:cNvSpPr>
            <a:spLocks noChangeArrowheads="1"/>
          </p:cNvSpPr>
          <p:nvPr/>
        </p:nvSpPr>
        <p:spPr bwMode="auto">
          <a:xfrm>
            <a:off x="168522" y="3023870"/>
            <a:ext cx="2687884" cy="2855877"/>
          </a:xfrm>
          <a:prstGeom prst="rect">
            <a:avLst/>
          </a:prstGeom>
          <a:solidFill>
            <a:srgbClr val="C3C0FE"/>
          </a:solidFill>
          <a:ln w="9525">
            <a:solidFill>
              <a:schemeClr val="tx1"/>
            </a:solidFill>
            <a:miter lim="800000"/>
            <a:headEnd/>
            <a:tailEnd/>
          </a:ln>
        </p:spPr>
        <p:txBody>
          <a:bodyPr wrap="none" lIns="100785" tIns="50392" rIns="100785" bIns="50392"/>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646" b="1" u="sng">
                <a:solidFill>
                  <a:schemeClr val="tx2"/>
                </a:solidFill>
                <a:latin typeface="Times New Roman" pitchFamily="18" charset="0"/>
              </a:rPr>
              <a:t>Potential</a:t>
            </a:r>
          </a:p>
          <a:p>
            <a:pPr>
              <a:spcBef>
                <a:spcPct val="0"/>
              </a:spcBef>
              <a:buFontTx/>
              <a:buNone/>
            </a:pPr>
            <a:r>
              <a:rPr lang="en-US" altLang="en-US" sz="2646" b="1" u="sng">
                <a:solidFill>
                  <a:schemeClr val="tx2"/>
                </a:solidFill>
                <a:latin typeface="Times New Roman" pitchFamily="18" charset="0"/>
              </a:rPr>
              <a:t>Entrants</a:t>
            </a:r>
          </a:p>
          <a:p>
            <a:pPr>
              <a:spcBef>
                <a:spcPct val="0"/>
              </a:spcBef>
              <a:buFontTx/>
              <a:buNone/>
            </a:pPr>
            <a:r>
              <a:rPr lang="en-US" altLang="en-US" sz="2205" b="1">
                <a:latin typeface="Times New Roman" pitchFamily="18" charset="0"/>
              </a:rPr>
              <a:t>Comp HW OEMs </a:t>
            </a:r>
          </a:p>
          <a:p>
            <a:pPr>
              <a:spcBef>
                <a:spcPct val="0"/>
              </a:spcBef>
              <a:buFontTx/>
              <a:buNone/>
            </a:pPr>
            <a:r>
              <a:rPr lang="en-US" altLang="en-US" sz="2205" b="1">
                <a:latin typeface="Times New Roman" pitchFamily="18" charset="0"/>
              </a:rPr>
              <a:t>New Chinese Manuf</a:t>
            </a:r>
          </a:p>
          <a:p>
            <a:pPr>
              <a:spcBef>
                <a:spcPct val="0"/>
              </a:spcBef>
              <a:buFontTx/>
              <a:buNone/>
            </a:pPr>
            <a:r>
              <a:rPr lang="en-US" altLang="en-US" sz="2205" b="1">
                <a:solidFill>
                  <a:srgbClr val="FF0000"/>
                </a:solidFill>
                <a:latin typeface="Times New Roman" pitchFamily="18" charset="0"/>
              </a:rPr>
              <a:t>Power of Entrants </a:t>
            </a:r>
          </a:p>
          <a:p>
            <a:pPr>
              <a:spcBef>
                <a:spcPct val="0"/>
              </a:spcBef>
              <a:buFontTx/>
              <a:buNone/>
            </a:pPr>
            <a:r>
              <a:rPr lang="en-US" altLang="en-US" sz="2205" b="1">
                <a:solidFill>
                  <a:srgbClr val="FF0000"/>
                </a:solidFill>
                <a:latin typeface="Times New Roman" pitchFamily="18" charset="0"/>
              </a:rPr>
              <a:t>is Medium</a:t>
            </a:r>
          </a:p>
          <a:p>
            <a:pPr>
              <a:spcBef>
                <a:spcPct val="0"/>
              </a:spcBef>
              <a:buFontTx/>
              <a:buNone/>
            </a:pPr>
            <a:endParaRPr lang="en-US" altLang="en-US" sz="2205" b="1">
              <a:latin typeface="Times New Roman" pitchFamily="18" charset="0"/>
            </a:endParaRPr>
          </a:p>
        </p:txBody>
      </p:sp>
      <p:sp>
        <p:nvSpPr>
          <p:cNvPr id="33802" name="Line 9"/>
          <p:cNvSpPr>
            <a:spLocks noChangeShapeType="1"/>
          </p:cNvSpPr>
          <p:nvPr/>
        </p:nvSpPr>
        <p:spPr bwMode="auto">
          <a:xfrm flipH="1" flipV="1">
            <a:off x="4905569" y="5711754"/>
            <a:ext cx="50747" cy="25198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33803" name="Line 10"/>
          <p:cNvSpPr>
            <a:spLocks noChangeShapeType="1"/>
          </p:cNvSpPr>
          <p:nvPr/>
        </p:nvSpPr>
        <p:spPr bwMode="auto">
          <a:xfrm flipV="1">
            <a:off x="2856406" y="4166572"/>
            <a:ext cx="587975" cy="5074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33804" name="Line 11"/>
          <p:cNvSpPr>
            <a:spLocks noChangeShapeType="1"/>
          </p:cNvSpPr>
          <p:nvPr/>
        </p:nvSpPr>
        <p:spPr bwMode="auto">
          <a:xfrm flipH="1">
            <a:off x="6636243" y="4451808"/>
            <a:ext cx="671971" cy="5074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100785" tIns="50392" rIns="100785" bIns="50392" anchor="ctr"/>
          <a:lstStyle/>
          <a:p>
            <a:endParaRPr lang="en-US"/>
          </a:p>
        </p:txBody>
      </p:sp>
      <p:sp>
        <p:nvSpPr>
          <p:cNvPr id="33805" name="Text Box 12"/>
          <p:cNvSpPr txBox="1">
            <a:spLocks noChangeArrowheads="1"/>
          </p:cNvSpPr>
          <p:nvPr/>
        </p:nvSpPr>
        <p:spPr bwMode="auto">
          <a:xfrm>
            <a:off x="420510" y="6551718"/>
            <a:ext cx="1847921" cy="508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85" tIns="50392" rIns="100785" bIns="50392">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50000"/>
              </a:spcBef>
              <a:buFontTx/>
              <a:buNone/>
            </a:pPr>
            <a:endParaRPr lang="en-US" altLang="en-US" sz="2646">
              <a:latin typeface="Tahoma" pitchFamily="34" charset="0"/>
              <a:ea typeface="MS PGothic" pitchFamily="34" charset="-128"/>
            </a:endParaRPr>
          </a:p>
        </p:txBody>
      </p:sp>
      <p:sp>
        <p:nvSpPr>
          <p:cNvPr id="33806" name="Rectangle 8"/>
          <p:cNvSpPr>
            <a:spLocks noChangeArrowheads="1"/>
          </p:cNvSpPr>
          <p:nvPr/>
        </p:nvSpPr>
        <p:spPr bwMode="auto">
          <a:xfrm>
            <a:off x="201771" y="335985"/>
            <a:ext cx="2687884" cy="2099910"/>
          </a:xfrm>
          <a:prstGeom prst="rect">
            <a:avLst/>
          </a:prstGeom>
          <a:solidFill>
            <a:srgbClr val="FEB8BF"/>
          </a:solidFill>
          <a:ln w="9525">
            <a:solidFill>
              <a:schemeClr val="tx1"/>
            </a:solidFill>
            <a:miter lim="800000"/>
            <a:headEnd/>
            <a:tailEnd/>
          </a:ln>
        </p:spPr>
        <p:txBody>
          <a:bodyPr wrap="none" lIns="100785" tIns="50392" rIns="100785" bIns="50392"/>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2646" b="1" u="sng">
                <a:solidFill>
                  <a:schemeClr val="tx2"/>
                </a:solidFill>
                <a:latin typeface="Times New Roman" pitchFamily="18" charset="0"/>
              </a:rPr>
              <a:t>Comm. Equip.</a:t>
            </a:r>
          </a:p>
          <a:p>
            <a:pPr>
              <a:spcBef>
                <a:spcPct val="0"/>
              </a:spcBef>
              <a:buFontTx/>
              <a:buNone/>
            </a:pPr>
            <a:r>
              <a:rPr lang="en-US" altLang="en-US" sz="2646" b="1" u="sng">
                <a:solidFill>
                  <a:schemeClr val="tx2"/>
                </a:solidFill>
                <a:latin typeface="Times New Roman" pitchFamily="18" charset="0"/>
              </a:rPr>
              <a:t>Industry</a:t>
            </a:r>
          </a:p>
          <a:p>
            <a:pPr>
              <a:spcBef>
                <a:spcPct val="0"/>
              </a:spcBef>
              <a:buFontTx/>
              <a:buNone/>
            </a:pPr>
            <a:endParaRPr lang="en-US" altLang="en-US" sz="2646" b="1" u="sng">
              <a:solidFill>
                <a:schemeClr val="tx2"/>
              </a:solidFill>
              <a:latin typeface="Times New Roman" pitchFamily="18" charset="0"/>
            </a:endParaRPr>
          </a:p>
          <a:p>
            <a:pPr>
              <a:spcBef>
                <a:spcPct val="0"/>
              </a:spcBef>
              <a:buFontTx/>
              <a:buNone/>
            </a:pPr>
            <a:r>
              <a:rPr lang="en-US" altLang="en-US" sz="2646" b="1">
                <a:solidFill>
                  <a:srgbClr val="FF0000"/>
                </a:solidFill>
                <a:latin typeface="Times New Roman" pitchFamily="18" charset="0"/>
              </a:rPr>
              <a:t>Competiveness is </a:t>
            </a:r>
          </a:p>
          <a:p>
            <a:pPr>
              <a:spcBef>
                <a:spcPct val="0"/>
              </a:spcBef>
              <a:buFontTx/>
              <a:buNone/>
            </a:pPr>
            <a:r>
              <a:rPr lang="en-US" altLang="en-US" sz="2646" b="1">
                <a:solidFill>
                  <a:srgbClr val="FF0000"/>
                </a:solidFill>
                <a:latin typeface="Times New Roman" pitchFamily="18" charset="0"/>
              </a:rPr>
              <a:t>High</a:t>
            </a:r>
          </a:p>
        </p:txBody>
      </p:sp>
    </p:spTree>
    <p:extLst>
      <p:ext uri="{BB962C8B-B14F-4D97-AF65-F5344CB8AC3E}">
        <p14:creationId xmlns:p14="http://schemas.microsoft.com/office/powerpoint/2010/main" val="1065706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382712" y="386291"/>
            <a:ext cx="7979657" cy="1259946"/>
          </a:xfrm>
        </p:spPr>
        <p:txBody>
          <a:bodyPr/>
          <a:lstStyle/>
          <a:p>
            <a:r>
              <a:rPr lang="en-US" altLang="en-US" dirty="0"/>
              <a:t>Porter Five Forces of Competition Analysis</a:t>
            </a:r>
          </a:p>
        </p:txBody>
      </p:sp>
      <p:sp>
        <p:nvSpPr>
          <p:cNvPr id="21507" name="Content Placeholder 2"/>
          <p:cNvSpPr>
            <a:spLocks noGrp="1"/>
          </p:cNvSpPr>
          <p:nvPr>
            <p:ph idx="1"/>
          </p:nvPr>
        </p:nvSpPr>
        <p:spPr>
          <a:xfrm>
            <a:off x="696912" y="2352639"/>
            <a:ext cx="9015612" cy="4703798"/>
          </a:xfrm>
        </p:spPr>
        <p:txBody>
          <a:bodyPr/>
          <a:lstStyle/>
          <a:p>
            <a:pPr>
              <a:defRPr/>
            </a:pPr>
            <a:r>
              <a:rPr lang="en-US" sz="3200" dirty="0"/>
              <a:t>If overall </a:t>
            </a:r>
            <a:r>
              <a:rPr lang="en-US" sz="3200" b="1" dirty="0"/>
              <a:t>competitive forces </a:t>
            </a:r>
            <a:r>
              <a:rPr lang="en-US" sz="3200" dirty="0"/>
              <a:t>are </a:t>
            </a:r>
            <a:r>
              <a:rPr lang="en-US" sz="3200" b="1" dirty="0">
                <a:solidFill>
                  <a:srgbClr val="FF0000"/>
                </a:solidFill>
              </a:rPr>
              <a:t>high</a:t>
            </a:r>
            <a:r>
              <a:rPr lang="en-US" sz="3200" dirty="0"/>
              <a:t>, then the </a:t>
            </a:r>
            <a:r>
              <a:rPr lang="en-US" sz="3200" b="1" dirty="0"/>
              <a:t>industry is </a:t>
            </a:r>
            <a:r>
              <a:rPr lang="en-US" sz="3200" b="1" dirty="0">
                <a:solidFill>
                  <a:srgbClr val="FF0000"/>
                </a:solidFill>
              </a:rPr>
              <a:t>not very profitable</a:t>
            </a:r>
          </a:p>
          <a:p>
            <a:pPr>
              <a:defRPr/>
            </a:pPr>
            <a:r>
              <a:rPr lang="en-US" sz="3200" dirty="0"/>
              <a:t>Conversely, if overall </a:t>
            </a:r>
            <a:r>
              <a:rPr lang="en-US" sz="3200" b="1" dirty="0"/>
              <a:t>competitive forces </a:t>
            </a:r>
            <a:r>
              <a:rPr lang="en-US" sz="3200" dirty="0"/>
              <a:t>are </a:t>
            </a:r>
            <a:r>
              <a:rPr lang="en-US" sz="3200" b="1" dirty="0">
                <a:solidFill>
                  <a:srgbClr val="FF0000"/>
                </a:solidFill>
              </a:rPr>
              <a:t>low</a:t>
            </a:r>
            <a:r>
              <a:rPr lang="en-US" sz="3200" dirty="0"/>
              <a:t>, then the </a:t>
            </a:r>
            <a:r>
              <a:rPr lang="en-US" sz="3200" b="1" dirty="0"/>
              <a:t>industry </a:t>
            </a:r>
            <a:r>
              <a:rPr lang="en-US" sz="3200" b="1" dirty="0">
                <a:solidFill>
                  <a:srgbClr val="FF0000"/>
                </a:solidFill>
              </a:rPr>
              <a:t>is profitable</a:t>
            </a:r>
          </a:p>
          <a:p>
            <a:pPr>
              <a:defRPr/>
            </a:pPr>
            <a:r>
              <a:rPr lang="en-US" sz="3200" b="1" dirty="0">
                <a:solidFill>
                  <a:srgbClr val="FF0000"/>
                </a:solidFill>
              </a:rPr>
              <a:t>Standards</a:t>
            </a:r>
            <a:r>
              <a:rPr lang="en-US" sz="3200" dirty="0">
                <a:solidFill>
                  <a:srgbClr val="FF0000"/>
                </a:solidFill>
              </a:rPr>
              <a:t> </a:t>
            </a:r>
            <a:r>
              <a:rPr lang="en-US" sz="3200" dirty="0"/>
              <a:t>tend to </a:t>
            </a:r>
            <a:r>
              <a:rPr lang="en-US" sz="3200" b="1" dirty="0"/>
              <a:t>increase competition</a:t>
            </a:r>
            <a:r>
              <a:rPr lang="en-US" sz="3200" dirty="0"/>
              <a:t>, therefore </a:t>
            </a:r>
            <a:r>
              <a:rPr lang="en-US" sz="3200" b="1" dirty="0"/>
              <a:t>lower profitability</a:t>
            </a:r>
          </a:p>
        </p:txBody>
      </p:sp>
    </p:spTree>
    <p:extLst>
      <p:ext uri="{BB962C8B-B14F-4D97-AF65-F5344CB8AC3E}">
        <p14:creationId xmlns:p14="http://schemas.microsoft.com/office/powerpoint/2010/main" val="240291437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F83453E-F24A-4D71-82D4-32C7A8D4CB38}"/>
              </a:ext>
            </a:extLst>
          </p:cNvPr>
          <p:cNvSpPr>
            <a:spLocks noGrp="1" noChangeArrowheads="1"/>
          </p:cNvSpPr>
          <p:nvPr>
            <p:ph type="title"/>
          </p:nvPr>
        </p:nvSpPr>
        <p:spPr>
          <a:xfrm>
            <a:off x="1077913" y="309562"/>
            <a:ext cx="8147050" cy="1260475"/>
          </a:xfrm>
        </p:spPr>
        <p:txBody>
          <a:bodyPr/>
          <a:lstStyle/>
          <a:p>
            <a:pPr marL="755957" indent="-755957" eaLnBrk="1" hangingPunct="1">
              <a:defRPr/>
            </a:pPr>
            <a:r>
              <a:rPr lang="en-US" altLang="en-US" sz="3200" dirty="0"/>
              <a:t>Managing IT Resources</a:t>
            </a:r>
            <a:br>
              <a:rPr lang="en-US" altLang="en-US" sz="3200" dirty="0"/>
            </a:br>
            <a:r>
              <a:rPr lang="en-US" altLang="en-US" sz="3200" dirty="0"/>
              <a:t>Next Week Assignments</a:t>
            </a:r>
            <a:r>
              <a:rPr lang="en-US" altLang="en-US" sz="3200" b="1" dirty="0"/>
              <a:t/>
            </a:r>
            <a:br>
              <a:rPr lang="en-US" altLang="en-US" sz="3200" b="1" dirty="0"/>
            </a:br>
            <a:endParaRPr lang="en-US" altLang="en-US" sz="3200" b="1" dirty="0"/>
          </a:p>
        </p:txBody>
      </p:sp>
      <p:sp>
        <p:nvSpPr>
          <p:cNvPr id="8195" name="Rectangle 3">
            <a:extLst>
              <a:ext uri="{FF2B5EF4-FFF2-40B4-BE49-F238E27FC236}">
                <a16:creationId xmlns:a16="http://schemas.microsoft.com/office/drawing/2014/main" id="{E7B1FD8A-22BC-4AA2-AED4-2730C3DE0E19}"/>
              </a:ext>
            </a:extLst>
          </p:cNvPr>
          <p:cNvSpPr>
            <a:spLocks noGrp="1"/>
          </p:cNvSpPr>
          <p:nvPr>
            <p:ph idx="1"/>
          </p:nvPr>
        </p:nvSpPr>
        <p:spPr>
          <a:xfrm>
            <a:off x="315912" y="1417637"/>
            <a:ext cx="9601199" cy="4598988"/>
          </a:xfrm>
        </p:spPr>
        <p:txBody>
          <a:bodyPr/>
          <a:lstStyle/>
          <a:p>
            <a:pPr marL="671513" indent="-671513" eaLnBrk="1" hangingPunct="1"/>
            <a:r>
              <a:rPr lang="en-US" altLang="en-US" sz="2000" dirty="0">
                <a:solidFill>
                  <a:srgbClr val="FF0000"/>
                </a:solidFill>
                <a:ea typeface="ＭＳ Ｐゴシック" panose="020B0600070205080204" pitchFamily="34" charset="-128"/>
              </a:rPr>
              <a:t>Work with Team on selecting Client and Project Topics</a:t>
            </a:r>
          </a:p>
          <a:p>
            <a:pPr marL="671513" indent="-671513" eaLnBrk="1" hangingPunct="1"/>
            <a:r>
              <a:rPr lang="en-US" altLang="en-US" sz="2000" dirty="0">
                <a:ea typeface="ＭＳ Ｐゴシック" panose="020B0600070205080204" pitchFamily="34" charset="-128"/>
              </a:rPr>
              <a:t>Read Chapter 5 in </a:t>
            </a:r>
            <a:r>
              <a:rPr lang="en-US" altLang="en-US" sz="2000" dirty="0" err="1">
                <a:ea typeface="ＭＳ Ｐゴシック" panose="020B0600070205080204" pitchFamily="34" charset="-128"/>
              </a:rPr>
              <a:t>Gallaugher</a:t>
            </a:r>
            <a:r>
              <a:rPr lang="en-US" altLang="en-US" sz="2000" dirty="0">
                <a:ea typeface="ＭＳ Ｐゴシック" panose="020B0600070205080204" pitchFamily="34" charset="-128"/>
              </a:rPr>
              <a:t> Text: Moore’s Law and More prior to Class on Sept 10		</a:t>
            </a:r>
          </a:p>
          <a:p>
            <a:pPr marL="671513" indent="-671513" eaLnBrk="1" hangingPunct="1"/>
            <a:r>
              <a:rPr lang="en-US" altLang="en-US" sz="2000" dirty="0">
                <a:ea typeface="ＭＳ Ｐゴシック" panose="020B0600070205080204" pitchFamily="34" charset="-128"/>
              </a:rPr>
              <a:t>Read Chapter 6 in </a:t>
            </a:r>
            <a:r>
              <a:rPr lang="en-US" altLang="en-US" sz="2000" dirty="0" err="1">
                <a:ea typeface="ＭＳ Ｐゴシック" panose="020B0600070205080204" pitchFamily="34" charset="-128"/>
              </a:rPr>
              <a:t>Gallaugher</a:t>
            </a:r>
            <a:r>
              <a:rPr lang="en-US" altLang="en-US" sz="2000" dirty="0">
                <a:ea typeface="ＭＳ Ｐゴシック" panose="020B0600070205080204" pitchFamily="34" charset="-128"/>
              </a:rPr>
              <a:t> Text: Disruptive Technologies prior to Class on Sept 10</a:t>
            </a:r>
          </a:p>
          <a:p>
            <a:pPr marL="671513" indent="-671513" eaLnBrk="1" hangingPunct="1"/>
            <a:r>
              <a:rPr lang="en-US" altLang="en-US" sz="2000" dirty="0">
                <a:ea typeface="ＭＳ Ｐゴシック" panose="020B0600070205080204" pitchFamily="34" charset="-128"/>
              </a:rPr>
              <a:t>Read the Current Events articles posted on LMS prior to Class on Sept 10</a:t>
            </a:r>
          </a:p>
          <a:p>
            <a:pPr marL="671513" indent="-671513" eaLnBrk="1" hangingPunct="1"/>
            <a:r>
              <a:rPr lang="en-US" altLang="en-US" sz="2000" dirty="0">
                <a:ea typeface="ＭＳ Ｐゴシック" panose="020B0600070205080204" pitchFamily="34" charset="-128"/>
              </a:rPr>
              <a:t>Be prepared to take Quiz on readings at beginning of Class on Sept 10</a:t>
            </a:r>
          </a:p>
          <a:p>
            <a:pPr marL="671513" indent="-671513" eaLnBrk="1" hangingPunct="1"/>
            <a:r>
              <a:rPr lang="en-US" altLang="en-US" sz="2000" dirty="0">
                <a:ea typeface="ＭＳ Ｐゴシック" panose="020B0600070205080204" pitchFamily="34" charset="-128"/>
              </a:rPr>
              <a:t>Review Cost-Benefit Analysis Examples on LMS </a:t>
            </a:r>
          </a:p>
          <a:p>
            <a:pPr marL="671513" indent="-671513" eaLnBrk="1" hangingPunct="1"/>
            <a:r>
              <a:rPr lang="en-US" altLang="en-US" sz="2000" dirty="0">
                <a:solidFill>
                  <a:srgbClr val="FF0000"/>
                </a:solidFill>
                <a:ea typeface="ＭＳ Ｐゴシック" panose="020B0600070205080204" pitchFamily="34" charset="-128"/>
              </a:rPr>
              <a:t>Each Team submit Term Project Proposal by EOD 11:59 pm on </a:t>
            </a:r>
            <a:r>
              <a:rPr lang="en-US" altLang="en-US" sz="2000" dirty="0" err="1">
                <a:solidFill>
                  <a:srgbClr val="FF0000"/>
                </a:solidFill>
                <a:ea typeface="ＭＳ Ｐゴシック" panose="020B0600070205080204" pitchFamily="34" charset="-128"/>
              </a:rPr>
              <a:t>Thur</a:t>
            </a:r>
            <a:r>
              <a:rPr lang="en-US" altLang="en-US" sz="2000" dirty="0">
                <a:solidFill>
                  <a:srgbClr val="FF0000"/>
                </a:solidFill>
                <a:ea typeface="ＭＳ Ｐゴシック" panose="020B0600070205080204" pitchFamily="34" charset="-128"/>
              </a:rPr>
              <a:t> Sept 13</a:t>
            </a:r>
          </a:p>
        </p:txBody>
      </p:sp>
    </p:spTree>
    <p:extLst>
      <p:ext uri="{BB962C8B-B14F-4D97-AF65-F5344CB8AC3E}">
        <p14:creationId xmlns:p14="http://schemas.microsoft.com/office/powerpoint/2010/main" val="36559648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119063"/>
            <a:ext cx="9083674" cy="536574"/>
          </a:xfrm>
        </p:spPr>
        <p:txBody>
          <a:bodyPr/>
          <a:lstStyle/>
          <a:p>
            <a:r>
              <a:rPr lang="en-US" altLang="en-US" sz="3200" dirty="0"/>
              <a:t>MITR 2018 Term Project Teams &amp; Seating Chart</a:t>
            </a:r>
            <a:endParaRPr lang="en-US" sz="3200" dirty="0"/>
          </a:p>
        </p:txBody>
      </p:sp>
      <p:pic>
        <p:nvPicPr>
          <p:cNvPr id="4" name="Picture 3"/>
          <p:cNvPicPr>
            <a:picLocks noChangeAspect="1"/>
          </p:cNvPicPr>
          <p:nvPr/>
        </p:nvPicPr>
        <p:blipFill>
          <a:blip r:embed="rId2"/>
          <a:stretch>
            <a:fillRect/>
          </a:stretch>
        </p:blipFill>
        <p:spPr>
          <a:xfrm>
            <a:off x="2068512" y="655637"/>
            <a:ext cx="5679046" cy="6840537"/>
          </a:xfrm>
          <a:prstGeom prst="rect">
            <a:avLst/>
          </a:prstGeom>
        </p:spPr>
      </p:pic>
      <p:sp>
        <p:nvSpPr>
          <p:cNvPr id="5" name="TextBox 4">
            <a:extLst>
              <a:ext uri="{FF2B5EF4-FFF2-40B4-BE49-F238E27FC236}">
                <a16:creationId xmlns:a16="http://schemas.microsoft.com/office/drawing/2014/main" id="{2EDF762C-4D7A-694D-BFD9-D9F682193431}"/>
              </a:ext>
            </a:extLst>
          </p:cNvPr>
          <p:cNvSpPr txBox="1"/>
          <p:nvPr/>
        </p:nvSpPr>
        <p:spPr>
          <a:xfrm>
            <a:off x="616971" y="1030566"/>
            <a:ext cx="914400" cy="369332"/>
          </a:xfrm>
          <a:prstGeom prst="rect">
            <a:avLst/>
          </a:prstGeom>
          <a:noFill/>
        </p:spPr>
        <p:txBody>
          <a:bodyPr wrap="square" rtlCol="0">
            <a:spAutoFit/>
          </a:bodyPr>
          <a:lstStyle/>
          <a:p>
            <a:r>
              <a:rPr lang="en-US" dirty="0"/>
              <a:t>Row 4</a:t>
            </a:r>
          </a:p>
        </p:txBody>
      </p:sp>
      <p:sp>
        <p:nvSpPr>
          <p:cNvPr id="6" name="TextBox 5">
            <a:extLst>
              <a:ext uri="{FF2B5EF4-FFF2-40B4-BE49-F238E27FC236}">
                <a16:creationId xmlns:a16="http://schemas.microsoft.com/office/drawing/2014/main" id="{2EDF762C-4D7A-694D-BFD9-D9F682193431}"/>
              </a:ext>
            </a:extLst>
          </p:cNvPr>
          <p:cNvSpPr txBox="1"/>
          <p:nvPr/>
        </p:nvSpPr>
        <p:spPr>
          <a:xfrm>
            <a:off x="616971" y="2713037"/>
            <a:ext cx="914400" cy="369332"/>
          </a:xfrm>
          <a:prstGeom prst="rect">
            <a:avLst/>
          </a:prstGeom>
          <a:noFill/>
        </p:spPr>
        <p:txBody>
          <a:bodyPr wrap="square" rtlCol="0">
            <a:spAutoFit/>
          </a:bodyPr>
          <a:lstStyle/>
          <a:p>
            <a:r>
              <a:rPr lang="en-US" dirty="0"/>
              <a:t>Row </a:t>
            </a:r>
            <a:r>
              <a:rPr lang="en-US" dirty="0" smtClean="0"/>
              <a:t>3</a:t>
            </a:r>
            <a:endParaRPr lang="en-US" dirty="0"/>
          </a:p>
        </p:txBody>
      </p:sp>
      <p:sp>
        <p:nvSpPr>
          <p:cNvPr id="7" name="TextBox 6">
            <a:extLst>
              <a:ext uri="{FF2B5EF4-FFF2-40B4-BE49-F238E27FC236}">
                <a16:creationId xmlns:a16="http://schemas.microsoft.com/office/drawing/2014/main" id="{2EDF762C-4D7A-694D-BFD9-D9F682193431}"/>
              </a:ext>
            </a:extLst>
          </p:cNvPr>
          <p:cNvSpPr txBox="1"/>
          <p:nvPr/>
        </p:nvSpPr>
        <p:spPr>
          <a:xfrm>
            <a:off x="604838" y="4541837"/>
            <a:ext cx="914400" cy="369332"/>
          </a:xfrm>
          <a:prstGeom prst="rect">
            <a:avLst/>
          </a:prstGeom>
          <a:noFill/>
        </p:spPr>
        <p:txBody>
          <a:bodyPr wrap="square" rtlCol="0">
            <a:spAutoFit/>
          </a:bodyPr>
          <a:lstStyle/>
          <a:p>
            <a:r>
              <a:rPr lang="en-US" dirty="0"/>
              <a:t>Row </a:t>
            </a:r>
            <a:r>
              <a:rPr lang="en-US" dirty="0" smtClean="0"/>
              <a:t>2</a:t>
            </a:r>
            <a:endParaRPr lang="en-US" dirty="0"/>
          </a:p>
        </p:txBody>
      </p:sp>
      <p:sp>
        <p:nvSpPr>
          <p:cNvPr id="8" name="TextBox 7">
            <a:extLst>
              <a:ext uri="{FF2B5EF4-FFF2-40B4-BE49-F238E27FC236}">
                <a16:creationId xmlns:a16="http://schemas.microsoft.com/office/drawing/2014/main" id="{2EDF762C-4D7A-694D-BFD9-D9F682193431}"/>
              </a:ext>
            </a:extLst>
          </p:cNvPr>
          <p:cNvSpPr txBox="1"/>
          <p:nvPr/>
        </p:nvSpPr>
        <p:spPr>
          <a:xfrm>
            <a:off x="604838" y="6224308"/>
            <a:ext cx="914400" cy="369332"/>
          </a:xfrm>
          <a:prstGeom prst="rect">
            <a:avLst/>
          </a:prstGeom>
          <a:noFill/>
        </p:spPr>
        <p:txBody>
          <a:bodyPr wrap="square" rtlCol="0">
            <a:spAutoFit/>
          </a:bodyPr>
          <a:lstStyle/>
          <a:p>
            <a:r>
              <a:rPr lang="en-US" dirty="0"/>
              <a:t>Row </a:t>
            </a:r>
            <a:r>
              <a:rPr lang="en-US" dirty="0" smtClean="0"/>
              <a:t>1</a:t>
            </a:r>
            <a:endParaRPr lang="en-US" dirty="0"/>
          </a:p>
        </p:txBody>
      </p:sp>
      <p:sp>
        <p:nvSpPr>
          <p:cNvPr id="9" name="TextBox 8">
            <a:extLst>
              <a:ext uri="{FF2B5EF4-FFF2-40B4-BE49-F238E27FC236}">
                <a16:creationId xmlns:a16="http://schemas.microsoft.com/office/drawing/2014/main" id="{4CFD43DB-B298-874F-B19C-55D9CC780AD1}"/>
              </a:ext>
            </a:extLst>
          </p:cNvPr>
          <p:cNvSpPr txBox="1"/>
          <p:nvPr/>
        </p:nvSpPr>
        <p:spPr>
          <a:xfrm>
            <a:off x="3765035" y="7198322"/>
            <a:ext cx="2286000" cy="369332"/>
          </a:xfrm>
          <a:prstGeom prst="rect">
            <a:avLst/>
          </a:prstGeom>
          <a:noFill/>
        </p:spPr>
        <p:txBody>
          <a:bodyPr wrap="square" rtlCol="0">
            <a:spAutoFit/>
          </a:bodyPr>
          <a:lstStyle/>
          <a:p>
            <a:r>
              <a:rPr lang="en-US" dirty="0"/>
              <a:t>Front of Classroom</a:t>
            </a:r>
          </a:p>
        </p:txBody>
      </p:sp>
    </p:spTree>
    <p:extLst>
      <p:ext uri="{BB962C8B-B14F-4D97-AF65-F5344CB8AC3E}">
        <p14:creationId xmlns:p14="http://schemas.microsoft.com/office/powerpoint/2010/main" val="3576502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61857A2-E944-4FE5-854E-528369CEE93F}"/>
              </a:ext>
            </a:extLst>
          </p:cNvPr>
          <p:cNvSpPr>
            <a:spLocks noGrp="1" noChangeArrowheads="1"/>
          </p:cNvSpPr>
          <p:nvPr>
            <p:ph type="title"/>
          </p:nvPr>
        </p:nvSpPr>
        <p:spPr>
          <a:xfrm>
            <a:off x="849313" y="168275"/>
            <a:ext cx="8567737" cy="1258888"/>
          </a:xfrm>
        </p:spPr>
        <p:txBody>
          <a:bodyPr/>
          <a:lstStyle/>
          <a:p>
            <a:pPr eaLnBrk="1" hangingPunct="1">
              <a:defRPr/>
            </a:pPr>
            <a:r>
              <a:rPr lang="en-US" altLang="en-US" sz="3527" dirty="0"/>
              <a:t>Managing IT Resources: ITWS 4310</a:t>
            </a:r>
            <a:br>
              <a:rPr lang="en-US" altLang="en-US" sz="3527" dirty="0"/>
            </a:br>
            <a:r>
              <a:rPr lang="en-US" altLang="en-US" sz="3527" dirty="0"/>
              <a:t>Term Project Outline</a:t>
            </a:r>
          </a:p>
        </p:txBody>
      </p:sp>
      <p:sp>
        <p:nvSpPr>
          <p:cNvPr id="38916" name="Rectangle 3">
            <a:extLst>
              <a:ext uri="{FF2B5EF4-FFF2-40B4-BE49-F238E27FC236}">
                <a16:creationId xmlns:a16="http://schemas.microsoft.com/office/drawing/2014/main" id="{B28DE231-D885-4D16-9F3D-7AFF58EBF81B}"/>
              </a:ext>
            </a:extLst>
          </p:cNvPr>
          <p:cNvSpPr>
            <a:spLocks noChangeArrowheads="1"/>
          </p:cNvSpPr>
          <p:nvPr/>
        </p:nvSpPr>
        <p:spPr bwMode="auto">
          <a:xfrm>
            <a:off x="504825" y="1739900"/>
            <a:ext cx="95758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defRPr/>
            </a:pPr>
            <a:r>
              <a:rPr lang="en-US" altLang="en-US" sz="3086" u="sng" dirty="0">
                <a:latin typeface="+mn-lt"/>
                <a:cs typeface="Times New Roman" pitchFamily="18" charset="0"/>
              </a:rPr>
              <a:t>Description:</a:t>
            </a:r>
            <a:r>
              <a:rPr lang="en-US" altLang="en-US" sz="2646" dirty="0">
                <a:latin typeface="+mn-lt"/>
                <a:cs typeface="Times New Roman" pitchFamily="18" charset="0"/>
              </a:rPr>
              <a:t> </a:t>
            </a:r>
          </a:p>
          <a:p>
            <a:pPr>
              <a:spcBef>
                <a:spcPct val="0"/>
              </a:spcBef>
              <a:buFontTx/>
              <a:buNone/>
              <a:defRPr/>
            </a:pPr>
            <a:r>
              <a:rPr lang="en-US" altLang="en-US" sz="2646" dirty="0">
                <a:latin typeface="+mn-lt"/>
                <a:cs typeface="Times New Roman" pitchFamily="18" charset="0"/>
              </a:rPr>
              <a:t>This project requires the identification of a real organization as a “client”.  Ideally, the selected organization is one for which a student is familiar in some substantial fashion.  Students are in teams of three to five persons. The student team examines the organization and improves some operational or management process in this organization through an application of information technology.  This project requires that a prototype system be turned over to the client for review and acceptance.  It is preferable that the system is complete, installed, and turned over to the client.</a:t>
            </a:r>
            <a:endParaRPr lang="en-US" altLang="en-US" sz="4850" dirty="0">
              <a:latin typeface="+mn-lt"/>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A44FBBF-878F-4417-8F56-E03E710849AC}"/>
              </a:ext>
            </a:extLst>
          </p:cNvPr>
          <p:cNvSpPr>
            <a:spLocks noGrp="1"/>
          </p:cNvSpPr>
          <p:nvPr>
            <p:ph type="title"/>
          </p:nvPr>
        </p:nvSpPr>
        <p:spPr>
          <a:xfrm>
            <a:off x="849313" y="-258763"/>
            <a:ext cx="8399462" cy="1260476"/>
          </a:xfrm>
        </p:spPr>
        <p:txBody>
          <a:bodyPr/>
          <a:lstStyle/>
          <a:p>
            <a:pPr eaLnBrk="1" hangingPunct="1"/>
            <a:r>
              <a:rPr lang="en-US" altLang="en-US" sz="2800">
                <a:ea typeface="ＭＳ Ｐゴシック" panose="020B0600070205080204" pitchFamily="34" charset="-128"/>
              </a:rPr>
              <a:t>Managing IT Resources: ITWS 4310</a:t>
            </a:r>
            <a:br>
              <a:rPr lang="en-US" altLang="en-US" sz="2800">
                <a:ea typeface="ＭＳ Ｐゴシック" panose="020B0600070205080204" pitchFamily="34" charset="-128"/>
              </a:rPr>
            </a:br>
            <a:r>
              <a:rPr lang="en-US" altLang="en-US" sz="2800">
                <a:ea typeface="ＭＳ Ｐゴシック" panose="020B0600070205080204" pitchFamily="34" charset="-128"/>
              </a:rPr>
              <a:t>Term Project Report Outline</a:t>
            </a:r>
          </a:p>
        </p:txBody>
      </p:sp>
      <p:sp>
        <p:nvSpPr>
          <p:cNvPr id="41987" name="Rectangle 3">
            <a:extLst>
              <a:ext uri="{FF2B5EF4-FFF2-40B4-BE49-F238E27FC236}">
                <a16:creationId xmlns:a16="http://schemas.microsoft.com/office/drawing/2014/main" id="{79CF32C9-FA39-4E78-94CC-84501D074650}"/>
              </a:ext>
            </a:extLst>
          </p:cNvPr>
          <p:cNvSpPr>
            <a:spLocks noGrp="1"/>
          </p:cNvSpPr>
          <p:nvPr>
            <p:ph idx="1"/>
          </p:nvPr>
        </p:nvSpPr>
        <p:spPr>
          <a:xfrm>
            <a:off x="1176338" y="1036638"/>
            <a:ext cx="8904287" cy="5207000"/>
          </a:xfrm>
        </p:spPr>
        <p:txBody>
          <a:bodyPr/>
          <a:lstStyle/>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  	Executive Summary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2:  	Introduction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3:  	Client Organization and Description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4:  	Project Team</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5:  	Problem Statement</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6:	IS/IT Solution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7:  	Methodology</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8:	IS/IT Requirements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9:  	IS/IT Design</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10:  Cost-Benefit Analysis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11: Project Plan/Schedule/Resources</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12:	Post-Turnover Plan         	</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13: Results and Client Feedback</a:t>
            </a:r>
          </a:p>
          <a:p>
            <a:pPr eaLnBrk="1" hangingPunct="1">
              <a:lnSpc>
                <a:spcPct val="90000"/>
              </a:lnSpc>
              <a:buFontTx/>
              <a:buNone/>
            </a:pPr>
            <a:r>
              <a:rPr lang="en-US" altLang="en-US" sz="1400" b="1" dirty="0">
                <a:ea typeface="ＭＳ Ｐゴシック" panose="020B0600070205080204" pitchFamily="34" charset="-128"/>
                <a:cs typeface="Times New Roman" panose="02020603050405020304" pitchFamily="18" charset="0"/>
              </a:rPr>
              <a:t>Section 14:	Conclusions</a:t>
            </a:r>
            <a:endParaRPr lang="en-US" altLang="en-US" sz="1600" b="1" dirty="0">
              <a:ea typeface="ＭＳ Ｐゴシック" panose="020B0600070205080204" pitchFamily="34" charset="-128"/>
            </a:endParaRP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20278</TotalTime>
  <Words>2917</Words>
  <Application>Microsoft Office PowerPoint</Application>
  <PresentationFormat>Custom</PresentationFormat>
  <Paragraphs>443</Paragraphs>
  <Slides>65</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ＭＳ Ｐゴシック</vt:lpstr>
      <vt:lpstr>ＭＳ Ｐゴシック</vt:lpstr>
      <vt:lpstr>Arial</vt:lpstr>
      <vt:lpstr>Bitstream Vera Sans</vt:lpstr>
      <vt:lpstr>Calibri</vt:lpstr>
      <vt:lpstr>News Gothic MT</vt:lpstr>
      <vt:lpstr>Source Sans Pro</vt:lpstr>
      <vt:lpstr>Tahoma</vt:lpstr>
      <vt:lpstr>Times New Roman</vt:lpstr>
      <vt:lpstr>Verdana</vt:lpstr>
      <vt:lpstr>Wingdings</vt:lpstr>
      <vt:lpstr>Wingdings 2</vt:lpstr>
      <vt:lpstr>ヒラギノ角ゴ Pro W3</vt:lpstr>
      <vt:lpstr>Breeze</vt:lpstr>
      <vt:lpstr>Managing Information Technology Resources ITWS 4310</vt:lpstr>
      <vt:lpstr>Managing IT Resources Class Outline: Thurs, Sept 6, 2018</vt:lpstr>
      <vt:lpstr>Managing IT Resources Faculty Contact and Office Hours</vt:lpstr>
      <vt:lpstr>Managing IT Resources: ITWS 4310 Textbook and Coursepack</vt:lpstr>
      <vt:lpstr>MITR Syllabus Outline: Communication</vt:lpstr>
      <vt:lpstr>MITR Syllabus Outline: Communication</vt:lpstr>
      <vt:lpstr>MITR 2018 Term Project Teams &amp; Seating Chart</vt:lpstr>
      <vt:lpstr>Managing IT Resources: ITWS 4310 Term Project Outline</vt:lpstr>
      <vt:lpstr>Managing IT Resources: ITWS 4310 Term Project Report Outline</vt:lpstr>
      <vt:lpstr>Managing IT Resources: ITWS 4310 Term Project Outline</vt:lpstr>
      <vt:lpstr>Managing IT Resources: ITWS 4310 Term Project Outline</vt:lpstr>
      <vt:lpstr>Client/Project Criteria</vt:lpstr>
      <vt:lpstr>MITR Term Projects</vt:lpstr>
      <vt:lpstr>Past criteria for a successful project</vt:lpstr>
      <vt:lpstr>Meet Your Team!</vt:lpstr>
      <vt:lpstr>Kahoot! “Quiz”</vt:lpstr>
      <vt:lpstr>Technology Current Events:  New York Times, September 4, 2018 https://www.nytimes.com/2018/09/04/technology/amazon-stock-price-1-trillion-value.html </vt:lpstr>
      <vt:lpstr>Technology Current Events:  New York Times, September 4, 2018 https://www.nytimes.com/2018/09/04/technology/amazon-stock-price-1-trillion-value.html </vt:lpstr>
      <vt:lpstr>Technology Current Events:  TechSpot, September 4, 2018 https://www.techspot.com/news/76255-chip-makers-slowing-down-way-7nm.html </vt:lpstr>
      <vt:lpstr>Technology Current Events:  Albany Times Union, August 31, 2018 https://www.timesunion.com/business/article/GlobalFoundries-eliminated-455-jobs-new-filings-13194735.php </vt:lpstr>
      <vt:lpstr>PowerPoint Presentation</vt:lpstr>
      <vt:lpstr>Learning Objectives</vt:lpstr>
      <vt:lpstr>Technology: Changing Business Landscapes </vt:lpstr>
      <vt:lpstr>Technology: Changing Business Landscapes </vt:lpstr>
      <vt:lpstr>A Young People’s Revolution </vt:lpstr>
      <vt:lpstr>A Young People’s Revolution </vt:lpstr>
      <vt:lpstr>A Young People’s Revolution </vt:lpstr>
      <vt:lpstr>A Young People’s Revolution </vt:lpstr>
      <vt:lpstr>A Young People’s Revolution </vt:lpstr>
      <vt:lpstr>A Young People’s Revolution </vt:lpstr>
      <vt:lpstr>Technology in Accounting</vt:lpstr>
      <vt:lpstr>Technology in Marketing</vt:lpstr>
      <vt:lpstr>Technology-centric Operations</vt:lpstr>
      <vt:lpstr>Technology in Human Resources</vt:lpstr>
      <vt:lpstr>Technology in Law</vt:lpstr>
      <vt:lpstr>Six Components of a Computer-Based Information System</vt:lpstr>
      <vt:lpstr>3 Types of Business Pressures</vt:lpstr>
      <vt:lpstr>Organizational Response to Business Drivers &amp; Pressures</vt:lpstr>
      <vt:lpstr>PowerPoint Presentation</vt:lpstr>
      <vt:lpstr>Learning Objectives</vt:lpstr>
      <vt:lpstr>Dangers of Relying on Technology</vt:lpstr>
      <vt:lpstr>Dangers of Relying on Technology</vt:lpstr>
      <vt:lpstr>Technology and Strategic Positioning</vt:lpstr>
      <vt:lpstr>Resource-Based View of Competitive Advantage</vt:lpstr>
      <vt:lpstr>Learning Objectives</vt:lpstr>
      <vt:lpstr>Powerful Resources</vt:lpstr>
      <vt:lpstr>Imitation-Resistant Value Chains</vt:lpstr>
      <vt:lpstr>The Value Chain</vt:lpstr>
      <vt:lpstr>Porter Value Chain</vt:lpstr>
      <vt:lpstr>Porter Value Chain Diagram</vt:lpstr>
      <vt:lpstr>Extended Value Chain</vt:lpstr>
      <vt:lpstr>Extended Value Chain or Ecosystem</vt:lpstr>
      <vt:lpstr>Brand</vt:lpstr>
      <vt:lpstr>Scale advantages</vt:lpstr>
      <vt:lpstr>Switching Costs</vt:lpstr>
      <vt:lpstr>Differentiation</vt:lpstr>
      <vt:lpstr>Network Effects</vt:lpstr>
      <vt:lpstr>Distribution Channels</vt:lpstr>
      <vt:lpstr>Patents</vt:lpstr>
      <vt:lpstr>Learning Objectives</vt:lpstr>
      <vt:lpstr>The Five Forces of Industry Competitive Analysis</vt:lpstr>
      <vt:lpstr>Porter Five Forces of Competition</vt:lpstr>
      <vt:lpstr>PowerPoint Presentation</vt:lpstr>
      <vt:lpstr>Porter Five Forces of Competition Analysis</vt:lpstr>
      <vt:lpstr>Managing IT Resources Next Week Assignments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Miner, Jeff</cp:lastModifiedBy>
  <cp:revision>295</cp:revision>
  <cp:lastPrinted>2009-08-21T01:49:58Z</cp:lastPrinted>
  <dcterms:created xsi:type="dcterms:W3CDTF">2009-08-23T21:56:42Z</dcterms:created>
  <dcterms:modified xsi:type="dcterms:W3CDTF">2018-09-06T13:16:21Z</dcterms:modified>
</cp:coreProperties>
</file>